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4" r:id="rId18"/>
    <p:sldId id="273" r:id="rId19"/>
    <p:sldId id="272" r:id="rId20"/>
  </p:sldIdLst>
  <p:sldSz cx="12192000" cy="6858000"/>
  <p:notesSz cx="6858000" cy="9144000"/>
  <p:embeddedFontLst>
    <p:embeddedFont>
      <p:font typeface="Century Gothic" panose="020B0502020202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12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3984">
          <p15:clr>
            <a:srgbClr val="A4A3A4"/>
          </p15:clr>
        </p15:guide>
        <p15:guide id="4" orient="horz" pos="247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31F6DC-EA23-4DF3-BF51-2EFE3F7B83B8}" v="3" dt="2024-09-26T04:59:24.819"/>
  </p1510:revLst>
</p1510:revInfo>
</file>

<file path=ppt/tableStyles.xml><?xml version="1.0" encoding="utf-8"?>
<a:tblStyleLst xmlns:a="http://schemas.openxmlformats.org/drawingml/2006/main" def="{813EFD52-73CC-4C04-974D-6E2448902549}">
  <a:tblStyle styleId="{813EFD52-73CC-4C04-974D-6E24489025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-240"/>
      </p:cViewPr>
      <p:guideLst>
        <p:guide orient="horz" pos="912"/>
        <p:guide pos="3840"/>
        <p:guide orient="horz" pos="3984"/>
        <p:guide orient="horz" pos="24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Mogollon" userId="c1edb6c16f397ac6" providerId="LiveId" clId="{3231F6DC-EA23-4DF3-BF51-2EFE3F7B83B8}"/>
    <pc:docChg chg="undo custSel addSld modSld">
      <pc:chgData name="Juan Mogollon" userId="c1edb6c16f397ac6" providerId="LiveId" clId="{3231F6DC-EA23-4DF3-BF51-2EFE3F7B83B8}" dt="2024-09-26T05:12:35.209" v="153" actId="6549"/>
      <pc:docMkLst>
        <pc:docMk/>
      </pc:docMkLst>
      <pc:sldChg chg="addSp modSp modAnim">
        <pc:chgData name="Juan Mogollon" userId="c1edb6c16f397ac6" providerId="LiveId" clId="{3231F6DC-EA23-4DF3-BF51-2EFE3F7B83B8}" dt="2024-09-26T04:58:35.993" v="0"/>
        <pc:sldMkLst>
          <pc:docMk/>
          <pc:sldMk cId="0" sldId="265"/>
        </pc:sldMkLst>
        <pc:picChg chg="add mod">
          <ac:chgData name="Juan Mogollon" userId="c1edb6c16f397ac6" providerId="LiveId" clId="{3231F6DC-EA23-4DF3-BF51-2EFE3F7B83B8}" dt="2024-09-26T04:58:35.993" v="0"/>
          <ac:picMkLst>
            <pc:docMk/>
            <pc:sldMk cId="0" sldId="265"/>
            <ac:picMk id="2" creationId="{66F38B28-4689-A955-830B-F4DB29870F86}"/>
          </ac:picMkLst>
        </pc:picChg>
      </pc:sldChg>
      <pc:sldChg chg="addSp modSp modAnim">
        <pc:chgData name="Juan Mogollon" userId="c1edb6c16f397ac6" providerId="LiveId" clId="{3231F6DC-EA23-4DF3-BF51-2EFE3F7B83B8}" dt="2024-09-26T04:59:04.820" v="1"/>
        <pc:sldMkLst>
          <pc:docMk/>
          <pc:sldMk cId="0" sldId="266"/>
        </pc:sldMkLst>
        <pc:picChg chg="add mod">
          <ac:chgData name="Juan Mogollon" userId="c1edb6c16f397ac6" providerId="LiveId" clId="{3231F6DC-EA23-4DF3-BF51-2EFE3F7B83B8}" dt="2024-09-26T04:59:04.820" v="1"/>
          <ac:picMkLst>
            <pc:docMk/>
            <pc:sldMk cId="0" sldId="266"/>
            <ac:picMk id="2" creationId="{ADD786C0-32A7-C24F-5629-72C776CA45F5}"/>
          </ac:picMkLst>
        </pc:picChg>
      </pc:sldChg>
      <pc:sldChg chg="addSp modSp modAnim">
        <pc:chgData name="Juan Mogollon" userId="c1edb6c16f397ac6" providerId="LiveId" clId="{3231F6DC-EA23-4DF3-BF51-2EFE3F7B83B8}" dt="2024-09-26T04:59:24.818" v="2"/>
        <pc:sldMkLst>
          <pc:docMk/>
          <pc:sldMk cId="0" sldId="267"/>
        </pc:sldMkLst>
        <pc:picChg chg="add mod">
          <ac:chgData name="Juan Mogollon" userId="c1edb6c16f397ac6" providerId="LiveId" clId="{3231F6DC-EA23-4DF3-BF51-2EFE3F7B83B8}" dt="2024-09-26T04:59:24.818" v="2"/>
          <ac:picMkLst>
            <pc:docMk/>
            <pc:sldMk cId="0" sldId="267"/>
            <ac:picMk id="2" creationId="{DC6B900C-5621-72F3-1FBB-DF66D2AD3CF8}"/>
          </ac:picMkLst>
        </pc:picChg>
      </pc:sldChg>
      <pc:sldChg chg="new">
        <pc:chgData name="Juan Mogollon" userId="c1edb6c16f397ac6" providerId="LiveId" clId="{3231F6DC-EA23-4DF3-BF51-2EFE3F7B83B8}" dt="2024-09-26T05:06:59.874" v="3" actId="680"/>
        <pc:sldMkLst>
          <pc:docMk/>
          <pc:sldMk cId="891974389" sldId="273"/>
        </pc:sldMkLst>
      </pc:sldChg>
      <pc:sldChg chg="modSp add mod">
        <pc:chgData name="Juan Mogollon" userId="c1edb6c16f397ac6" providerId="LiveId" clId="{3231F6DC-EA23-4DF3-BF51-2EFE3F7B83B8}" dt="2024-09-26T05:12:35.209" v="153" actId="6549"/>
        <pc:sldMkLst>
          <pc:docMk/>
          <pc:sldMk cId="2590002082" sldId="274"/>
        </pc:sldMkLst>
        <pc:spChg chg="mod">
          <ac:chgData name="Juan Mogollon" userId="c1edb6c16f397ac6" providerId="LiveId" clId="{3231F6DC-EA23-4DF3-BF51-2EFE3F7B83B8}" dt="2024-09-26T05:07:09.460" v="16" actId="20577"/>
          <ac:spMkLst>
            <pc:docMk/>
            <pc:sldMk cId="2590002082" sldId="274"/>
            <ac:spMk id="271" creationId="{00000000-0000-0000-0000-000000000000}"/>
          </ac:spMkLst>
        </pc:spChg>
        <pc:spChg chg="mod">
          <ac:chgData name="Juan Mogollon" userId="c1edb6c16f397ac6" providerId="LiveId" clId="{3231F6DC-EA23-4DF3-BF51-2EFE3F7B83B8}" dt="2024-09-26T05:12:35.209" v="153" actId="6549"/>
          <ac:spMkLst>
            <pc:docMk/>
            <pc:sldMk cId="2590002082" sldId="274"/>
            <ac:spMk id="27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d381f982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d381f982c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2d381f982c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d381f982c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g2d381f982cd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2d381f982cd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d381f982c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g2d381f982cd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d381f982cd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d381f982cd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2d381f982cd_0_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2d381f982cd_0_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d381f982c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" name="Google Shape;242;g2d381f982cd_0_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d381f982cd_0_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d381f982c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g2d381f982cd_0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2d381f982cd_0_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d381f982c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2d381f982cd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2d381f982cd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d381f982c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2d381f982cd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2d381f982cd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99983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6" name="Google Shape;276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05ae6d535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g305ae6d5352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305ae6d5352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05ae6d535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g305ae6d5352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305ae6d5352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l título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contenido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leyenda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leyenda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sz="4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hyperlink" Target="https://24slides.com/?utm_campaign=mp&amp;utm_medium=ppt&amp;utm_source=pptlink&amp;utm_content=&amp;utm_term=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100" y="362320"/>
            <a:ext cx="11607800" cy="613336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/>
          <p:nvPr/>
        </p:nvSpPr>
        <p:spPr>
          <a:xfrm>
            <a:off x="0" y="785837"/>
            <a:ext cx="7900988" cy="4214787"/>
          </a:xfrm>
          <a:prstGeom prst="rect">
            <a:avLst/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292100" y="1213508"/>
            <a:ext cx="7143297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Descubriendo los Secretos del Carrito de Compras: Un Análisis de Canasta en un Minimarket.</a:t>
            </a:r>
            <a:endParaRPr sz="4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488044" y="3939671"/>
            <a:ext cx="5786662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Juan Sebastián Hernández Ramírez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Juan Pablo Mogollón Avaunza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Karen Yorlady Rojas Giraldo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Jhocel Duvan Suescun Torres</a:t>
            </a:r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2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10</a:t>
            </a:fld>
            <a:endParaRPr/>
          </a:p>
        </p:txBody>
      </p:sp>
      <p:sp>
        <p:nvSpPr>
          <p:cNvPr id="198" name="Google Shape;198;p22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9" name="Google Shape;199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25/09/2024</a:t>
            </a:r>
            <a:endParaRPr/>
          </a:p>
        </p:txBody>
      </p:sp>
      <p:sp>
        <p:nvSpPr>
          <p:cNvPr id="200" name="Google Shape;200;p22"/>
          <p:cNvSpPr txBox="1"/>
          <p:nvPr/>
        </p:nvSpPr>
        <p:spPr>
          <a:xfrm>
            <a:off x="576682" y="1184930"/>
            <a:ext cx="1045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Algoritmo Apriori</a:t>
            </a:r>
            <a:endParaRPr b="1"/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100" y="2322180"/>
            <a:ext cx="5057775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7331575" y="1846588"/>
            <a:ext cx="4370400" cy="42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dk1"/>
                </a:solidFill>
              </a:rPr>
              <a:t>Se eligió la configuración de soporte 0.03 y confianza 0.25 como la más adecuada para el contexto de Abarrotes Selectos, debido a su equilibrio entre especificidad y relevancia de las reglas generadas.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dk1"/>
                </a:solidFill>
              </a:rPr>
              <a:t>Justificación de la Selección: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ES" sz="1100" b="1">
                <a:solidFill>
                  <a:schemeClr val="dk1"/>
                </a:solidFill>
              </a:rPr>
              <a:t>Equilibrio entre Especificidad y Relevancia:</a:t>
            </a:r>
            <a:r>
              <a:rPr lang="es-ES" sz="1100">
                <a:solidFill>
                  <a:schemeClr val="dk1"/>
                </a:solidFill>
              </a:rPr>
              <a:t> Las combinaciones seleccionadas están presentes en al menos el 3% de las transacciones, capturando asociaciones significativas pero no triviales. La confianza del 25% asegura precisión suficiente para estrategias promocionales.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ES" sz="1100" b="1">
                <a:solidFill>
                  <a:schemeClr val="dk1"/>
                </a:solidFill>
              </a:rPr>
              <a:t>Oportunidades de Venta Cruzada:</a:t>
            </a:r>
            <a:r>
              <a:rPr lang="es-ES" sz="1100">
                <a:solidFill>
                  <a:schemeClr val="dk1"/>
                </a:solidFill>
              </a:rPr>
              <a:t> Las 18 reglas relevantes presentan 15 combinaciones únicas, útiles para promociones específicas y estrategias de disposición de productos.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ES" sz="1100" b="1">
                <a:solidFill>
                  <a:schemeClr val="dk1"/>
                </a:solidFill>
              </a:rPr>
              <a:t>Optimización del Layout del Minimarket:</a:t>
            </a:r>
            <a:r>
              <a:rPr lang="es-ES" sz="1100">
                <a:solidFill>
                  <a:schemeClr val="dk1"/>
                </a:solidFill>
              </a:rPr>
              <a:t> Menor cantidad de reglas facilita la implementación de cambios en la disposición de productos, favoreciendo la compra conjunta e impulsiva.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ES" sz="1100" b="1">
                <a:solidFill>
                  <a:schemeClr val="dk1"/>
                </a:solidFill>
              </a:rPr>
              <a:t>Diferenciación en el Vecindario:</a:t>
            </a:r>
            <a:r>
              <a:rPr lang="es-ES" sz="1100">
                <a:solidFill>
                  <a:schemeClr val="dk1"/>
                </a:solidFill>
              </a:rPr>
              <a:t> Focalizarse en reglas con mayor soporte y confianza mejora la experiencia de compra personalizada, aumentando la fidelización de clientes.</a:t>
            </a:r>
            <a:endParaRPr sz="1100" b="1">
              <a:solidFill>
                <a:schemeClr val="dk1"/>
              </a:solidFill>
            </a:endParaRPr>
          </a:p>
        </p:txBody>
      </p:sp>
      <p:pic>
        <p:nvPicPr>
          <p:cNvPr id="2" name="Transversal 60 11">
            <a:hlinkClick r:id="" action="ppaction://media"/>
            <a:extLst>
              <a:ext uri="{FF2B5EF4-FFF2-40B4-BE49-F238E27FC236}">
                <a16:creationId xmlns:a16="http://schemas.microsoft.com/office/drawing/2014/main" id="{66F38B28-4689-A955-830B-F4DB29870F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11</a:t>
            </a:fld>
            <a:endParaRPr/>
          </a:p>
        </p:txBody>
      </p:sp>
      <p:sp>
        <p:nvSpPr>
          <p:cNvPr id="211" name="Google Shape;211;p23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25/09/2024</a:t>
            </a:r>
            <a:endParaRPr/>
          </a:p>
        </p:txBody>
      </p:sp>
      <p:sp>
        <p:nvSpPr>
          <p:cNvPr id="213" name="Google Shape;213;p23"/>
          <p:cNvSpPr txBox="1"/>
          <p:nvPr/>
        </p:nvSpPr>
        <p:spPr>
          <a:xfrm>
            <a:off x="576682" y="1184930"/>
            <a:ext cx="1045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Algoritmo Apriori</a:t>
            </a:r>
            <a:endParaRPr b="1"/>
          </a:p>
        </p:txBody>
      </p:sp>
      <p:sp>
        <p:nvSpPr>
          <p:cNvPr id="214" name="Google Shape;214;p23"/>
          <p:cNvSpPr/>
          <p:nvPr/>
        </p:nvSpPr>
        <p:spPr>
          <a:xfrm>
            <a:off x="2962275" y="6246812"/>
            <a:ext cx="75201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Figura </a:t>
            </a:r>
            <a:r>
              <a:rPr lang="es-ES" sz="1100"/>
              <a:t>5</a:t>
            </a:r>
            <a:r>
              <a:rPr lang="es-E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s-ES" sz="1100"/>
              <a:t>Resultados de las reglas para el algoritmo apriori.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9725" y="1706630"/>
            <a:ext cx="7847781" cy="438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Transversal 60 12">
            <a:hlinkClick r:id="" action="ppaction://media"/>
            <a:extLst>
              <a:ext uri="{FF2B5EF4-FFF2-40B4-BE49-F238E27FC236}">
                <a16:creationId xmlns:a16="http://schemas.microsoft.com/office/drawing/2014/main" id="{ADD786C0-32A7-C24F-5629-72C776CA45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4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12</a:t>
            </a:fld>
            <a:endParaRPr/>
          </a:p>
        </p:txBody>
      </p:sp>
      <p:sp>
        <p:nvSpPr>
          <p:cNvPr id="224" name="Google Shape;224;p24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25/09/2024</a:t>
            </a:r>
            <a:endParaRPr/>
          </a:p>
        </p:txBody>
      </p:sp>
      <p:sp>
        <p:nvSpPr>
          <p:cNvPr id="226" name="Google Shape;226;p24"/>
          <p:cNvSpPr txBox="1"/>
          <p:nvPr/>
        </p:nvSpPr>
        <p:spPr>
          <a:xfrm>
            <a:off x="576676" y="1184925"/>
            <a:ext cx="9536700" cy="50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Algoritmo Apriori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-ES" sz="1300" b="1">
                <a:solidFill>
                  <a:schemeClr val="dk1"/>
                </a:solidFill>
              </a:rPr>
              <a:t>Métricas Clave</a:t>
            </a:r>
            <a:r>
              <a:rPr lang="es-ES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Soporte</a:t>
            </a:r>
            <a:r>
              <a:rPr lang="es-ES" sz="1300">
                <a:solidFill>
                  <a:schemeClr val="dk1"/>
                </a:solidFill>
              </a:rPr>
              <a:t>: Varía entre 0.03 y 0.0465, indicando la proporción de transacciones que contienen tanto el antecedente como el consecuente.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Confianza</a:t>
            </a:r>
            <a:r>
              <a:rPr lang="es-ES" sz="1300">
                <a:solidFill>
                  <a:schemeClr val="dk1"/>
                </a:solidFill>
              </a:rPr>
              <a:t>: Oscila entre 0.2717 y 0.5947, indicando la probabilidad de que el consecuente se compre cuando el antecedente está presente.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Lift</a:t>
            </a:r>
            <a:r>
              <a:rPr lang="es-ES" sz="1300">
                <a:solidFill>
                  <a:schemeClr val="dk1"/>
                </a:solidFill>
              </a:rPr>
              <a:t>: Valores superiores a 1 en todas las reglas, con un rango de 1.67 a 3.97, sugiriendo que la ocurrencia conjunta de los productos es más probable que la ocurrencia esperada si fueran independientes.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Leverage</a:t>
            </a:r>
            <a:r>
              <a:rPr lang="es-ES" sz="1300">
                <a:solidFill>
                  <a:schemeClr val="dk1"/>
                </a:solidFill>
              </a:rPr>
              <a:t>: Varía de 0.0020 a 0.0468, mostrando la diferencia entre la ocurrencia observada y la esperada de las combinaciones de productos.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Conviction</a:t>
            </a:r>
            <a:r>
              <a:rPr lang="es-ES" sz="1300">
                <a:solidFill>
                  <a:schemeClr val="dk1"/>
                </a:solidFill>
              </a:rPr>
              <a:t>: Va de 1.05 a 2.09, indicando la fuerza de la dependencia entre los productos. Valores mayores a 1 sugieren una dependencia positiva.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Métrica de Zhang</a:t>
            </a:r>
            <a:r>
              <a:rPr lang="es-ES" sz="1300">
                <a:solidFill>
                  <a:schemeClr val="dk1"/>
                </a:solidFill>
              </a:rPr>
              <a:t>: Varía de 0.1696 a 0.8799, con valores positivos que indican una asociación positiva entre los productos.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-ES" sz="1300" b="1">
                <a:solidFill>
                  <a:schemeClr val="dk1"/>
                </a:solidFill>
              </a:rPr>
              <a:t>Asociaciones más relevantes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-ES" sz="1300" b="1">
                <a:solidFill>
                  <a:schemeClr val="dk1"/>
                </a:solidFill>
              </a:rPr>
              <a:t>(Detergentes) → (Cuidado De Prendas)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-ES" sz="1300" b="1">
                <a:solidFill>
                  <a:schemeClr val="dk1"/>
                </a:solidFill>
              </a:rPr>
              <a:t>(Detergentes) → (Blanqueador)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-ES" sz="1300" b="1">
                <a:solidFill>
                  <a:schemeClr val="dk1"/>
                </a:solidFill>
              </a:rPr>
              <a:t>(Pisos) → (Detergentes)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-ES" sz="1300" b="1">
                <a:solidFill>
                  <a:schemeClr val="dk1"/>
                </a:solidFill>
              </a:rPr>
              <a:t>(Jabonería) → (Detergentes)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-ES" sz="1300" b="1">
                <a:solidFill>
                  <a:schemeClr val="dk1"/>
                </a:solidFill>
              </a:rPr>
              <a:t>(Lavaplatos) → (Detergentes)</a:t>
            </a: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-ES" sz="1300" b="1">
                <a:solidFill>
                  <a:schemeClr val="dk1"/>
                </a:solidFill>
              </a:rPr>
              <a:t>(Tissue) → (Detergentes)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" name="Transversal 60 13">
            <a:hlinkClick r:id="" action="ppaction://media"/>
            <a:extLst>
              <a:ext uri="{FF2B5EF4-FFF2-40B4-BE49-F238E27FC236}">
                <a16:creationId xmlns:a16="http://schemas.microsoft.com/office/drawing/2014/main" id="{DC6B900C-5621-72F3-1FBB-DF66D2AD3C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13</a:t>
            </a:fld>
            <a:endParaRPr/>
          </a:p>
        </p:txBody>
      </p:sp>
      <p:sp>
        <p:nvSpPr>
          <p:cNvPr id="235" name="Google Shape;235;p25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6" name="Google Shape;236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25/09/2024</a:t>
            </a:r>
            <a:endParaRPr/>
          </a:p>
        </p:txBody>
      </p:sp>
      <p:sp>
        <p:nvSpPr>
          <p:cNvPr id="237" name="Google Shape;237;p25"/>
          <p:cNvSpPr txBox="1"/>
          <p:nvPr/>
        </p:nvSpPr>
        <p:spPr>
          <a:xfrm>
            <a:off x="507407" y="584105"/>
            <a:ext cx="1045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Algoritmo FP-Growth</a:t>
            </a:r>
            <a:endParaRPr b="1"/>
          </a:p>
        </p:txBody>
      </p:sp>
      <p:pic>
        <p:nvPicPr>
          <p:cNvPr id="238" name="Google Shape;2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8675" y="949014"/>
            <a:ext cx="7374651" cy="290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8675" y="3698924"/>
            <a:ext cx="7374649" cy="2907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14</a:t>
            </a:fld>
            <a:endParaRPr/>
          </a:p>
        </p:txBody>
      </p:sp>
      <p:sp>
        <p:nvSpPr>
          <p:cNvPr id="248" name="Google Shape;248;p26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25/09/2024</a:t>
            </a:r>
            <a:endParaRPr/>
          </a:p>
        </p:txBody>
      </p:sp>
      <p:sp>
        <p:nvSpPr>
          <p:cNvPr id="250" name="Google Shape;250;p26"/>
          <p:cNvSpPr txBox="1"/>
          <p:nvPr/>
        </p:nvSpPr>
        <p:spPr>
          <a:xfrm>
            <a:off x="507407" y="584105"/>
            <a:ext cx="1045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Algoritmo FP-Growth</a:t>
            </a:r>
            <a:endParaRPr b="1"/>
          </a:p>
        </p:txBody>
      </p:sp>
      <p:pic>
        <p:nvPicPr>
          <p:cNvPr id="251" name="Google Shape;2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963" y="1105805"/>
            <a:ext cx="8209281" cy="5098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7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15</a:t>
            </a:fld>
            <a:endParaRPr/>
          </a:p>
        </p:txBody>
      </p:sp>
      <p:sp>
        <p:nvSpPr>
          <p:cNvPr id="260" name="Google Shape;260;p27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1" name="Google Shape;261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25/09/2024</a:t>
            </a:r>
            <a:endParaRPr/>
          </a:p>
        </p:txBody>
      </p:sp>
      <p:sp>
        <p:nvSpPr>
          <p:cNvPr id="262" name="Google Shape;262;p27"/>
          <p:cNvSpPr txBox="1"/>
          <p:nvPr/>
        </p:nvSpPr>
        <p:spPr>
          <a:xfrm>
            <a:off x="576676" y="1184925"/>
            <a:ext cx="9536700" cy="51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Algoritmo FP-Growth</a:t>
            </a:r>
            <a:endParaRPr sz="13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-ES" sz="1300" b="1">
                <a:solidFill>
                  <a:schemeClr val="dk1"/>
                </a:solidFill>
              </a:rPr>
              <a:t>Métricas Clave</a:t>
            </a:r>
            <a:r>
              <a:rPr lang="es-ES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Soporte</a:t>
            </a:r>
            <a:r>
              <a:rPr lang="es-ES" sz="1300">
                <a:solidFill>
                  <a:schemeClr val="dk1"/>
                </a:solidFill>
              </a:rPr>
              <a:t>: Los valores varían de 0.0236 a 0.0642, lo que indica la proporción de transacciones que contienen tanto el antecedente como el consecuente.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Confianza</a:t>
            </a:r>
            <a:r>
              <a:rPr lang="es-ES" sz="1300">
                <a:solidFill>
                  <a:schemeClr val="dk1"/>
                </a:solidFill>
              </a:rPr>
              <a:t>: Varía de 0.2454 a 0.5560, lo que indica la probabilidad de que el consecuente sea comprado cuando el antecedente está presente.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Lift</a:t>
            </a:r>
            <a:r>
              <a:rPr lang="es-ES" sz="1300">
                <a:solidFill>
                  <a:schemeClr val="dk1"/>
                </a:solidFill>
              </a:rPr>
              <a:t>: Todos los valores son superiores a 1, con un rango de 1.1668 a 2.9515, lo que sugiere una fuerte relación entre los productos en comparación con su ocurrencia esperada si fueran independientes.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Leverage</a:t>
            </a:r>
            <a:r>
              <a:rPr lang="es-ES" sz="1300">
                <a:solidFill>
                  <a:schemeClr val="dk1"/>
                </a:solidFill>
              </a:rPr>
              <a:t>: Varía de 0.0006 a 0.0315, mostrando la diferencia entre la ocurrencia observada y la esperada de las combinaciones de productos.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Conviction</a:t>
            </a:r>
            <a:r>
              <a:rPr lang="es-ES" sz="1300">
                <a:solidFill>
                  <a:schemeClr val="dk1"/>
                </a:solidFill>
              </a:rPr>
              <a:t>: Varía de 1.0533 a 2.4531, indicando la fuerza de la dependencia entre los productos. Valores mayores a 1 sugieren una dependencia positiva.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s-ES" sz="1300" b="1">
                <a:solidFill>
                  <a:schemeClr val="dk1"/>
                </a:solidFill>
              </a:rPr>
              <a:t>Métrica de Zhang</a:t>
            </a:r>
            <a:r>
              <a:rPr lang="es-ES" sz="1300">
                <a:solidFill>
                  <a:schemeClr val="dk1"/>
                </a:solidFill>
              </a:rPr>
              <a:t>: Los valores oscilan entre 0.1237 y 0.7776, indicando la fuerza de la asociación entre los productos, donde valores más altos reflejan asociaciones más fuertes.</a:t>
            </a:r>
            <a:endParaRPr sz="1300" b="1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-ES" sz="1200" b="1">
                <a:solidFill>
                  <a:schemeClr val="dk1"/>
                </a:solidFill>
              </a:rPr>
              <a:t>Asociaciones más relevantes</a:t>
            </a:r>
            <a:endParaRPr sz="12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200" b="1">
                <a:solidFill>
                  <a:schemeClr val="dk1"/>
                </a:solidFill>
              </a:rPr>
              <a:t>(Tissue) → (Detergentes)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200" b="1">
                <a:solidFill>
                  <a:schemeClr val="dk1"/>
                </a:solidFill>
              </a:rPr>
              <a:t>(Lavaplatos) → (Tissue)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200" b="1">
                <a:solidFill>
                  <a:schemeClr val="dk1"/>
                </a:solidFill>
              </a:rPr>
              <a:t>(Jabonería) → (Tissue)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200" b="1">
                <a:solidFill>
                  <a:schemeClr val="dk1"/>
                </a:solidFill>
              </a:rPr>
              <a:t>(Empaques) → (Tissue)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200" b="1">
                <a:solidFill>
                  <a:schemeClr val="dk1"/>
                </a:solidFill>
              </a:rPr>
              <a:t>(Cuidado De Prendas) → (Tissue)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200" b="1">
                <a:solidFill>
                  <a:schemeClr val="dk1"/>
                </a:solidFill>
              </a:rPr>
              <a:t>(Otros) → (Tissue)" y "(Bolsas) → (Tissue)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8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8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16</a:t>
            </a:fld>
            <a:endParaRPr/>
          </a:p>
        </p:txBody>
      </p:sp>
      <p:sp>
        <p:nvSpPr>
          <p:cNvPr id="271" name="Google Shape;271;p28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Discusión Resultados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2" name="Google Shape;272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25/09/2024</a:t>
            </a:r>
            <a:endParaRPr/>
          </a:p>
        </p:txBody>
      </p:sp>
      <p:sp>
        <p:nvSpPr>
          <p:cNvPr id="273" name="Google Shape;273;p28"/>
          <p:cNvSpPr txBox="1"/>
          <p:nvPr/>
        </p:nvSpPr>
        <p:spPr>
          <a:xfrm>
            <a:off x="576676" y="1184925"/>
            <a:ext cx="9536700" cy="34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Valores de soporte que oscilan entre 0.03 y 0.06 para subcategorias.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Núcleo de los resultados: la familia “Aseo”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Compras de productos de aseo de forma trasversal (aseo personal, aseo del hogar, aseo de la ropa)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Subcategoría Comodín: “Tissue”.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Plantear promociones conjuntas y combos.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Plantear re ubicación de productos.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Implementación de cupones.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●"/>
            </a:pPr>
            <a:r>
              <a:rPr lang="es-E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Estrategias digitales.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8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8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17</a:t>
            </a:fld>
            <a:endParaRPr/>
          </a:p>
        </p:txBody>
      </p:sp>
      <p:sp>
        <p:nvSpPr>
          <p:cNvPr id="271" name="Google Shape;271;p28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Conclusiones</a:t>
            </a:r>
            <a:endParaRPr sz="36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2" name="Google Shape;272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25/09/2024</a:t>
            </a:r>
            <a:endParaRPr/>
          </a:p>
        </p:txBody>
      </p:sp>
      <p:sp>
        <p:nvSpPr>
          <p:cNvPr id="273" name="Google Shape;273;p28"/>
          <p:cNvSpPr txBox="1"/>
          <p:nvPr/>
        </p:nvSpPr>
        <p:spPr>
          <a:xfrm>
            <a:off x="576676" y="1184925"/>
            <a:ext cx="9536700" cy="13788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s-ES" sz="1800" b="1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Hallazgos Clave. 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"(Detergentes) → (Cuidado De Prendas)" con una confianza del 59.47% y un </a:t>
            </a:r>
            <a:r>
              <a:rPr lang="es-E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lift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de 3.97, indicando que los clientes suelen comprar estos productos juntos, lo que sugiere oportunidades para promociones conjuntas. También se observó una tendencia similar con "(Pisos) → (Detergentes)", que podría aprovecharse con paquetes de limpieza completos. Otras combinaciones como "(Lavaplatos) → (Detergentes)" y "(Jabonería) → (Detergentes)" refuerzan la posibilidad de reubicar productos en la tienda para facilitar la compra conjunta.</a:t>
            </a:r>
            <a:endParaRPr lang="es-ES" sz="3200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s-ES" sz="1800" b="1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Recomendaciones Prácticas</a:t>
            </a:r>
            <a:endParaRPr lang="es-ES" sz="3200" b="0" dirty="0">
              <a:effectLst/>
            </a:endParaRPr>
          </a:p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Promociones Cruzadas y Combos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Crear combos promocionales que incluyan detergentes con productos de cuidado de prendas o kits de limpieza completos para aumentar el valor del ticket promedio.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Optimización del </a:t>
            </a:r>
            <a:r>
              <a:rPr lang="es-ES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Layout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Colocar productos que se compran juntos, como detergentes y cuidado de prendas, en estanterías adyacentes y usar señalización para incentivar compras combinadas.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Recomendaciones Digitales y Personalización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Implementar recomendaciones basadas en compras anteriores en canales digitales y personalizar cupones en puntos de venta para aumentar la conversión.</a:t>
            </a: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s-ES" sz="1800" b="1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Impacto en la Gestión de Abarrotes Selectos</a:t>
            </a:r>
            <a:endParaRPr lang="es-ES" sz="3200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Los hallazgos permiten diseñar estrategias de marketing más efectivas, como promociones dirigidas y personalizadas que aumenten el ticket promedio y mejoren la percepción de valor del cliente. Además, ayudan a optimizar el inventario y reducir quiebres de stock, mejorando la eficiencia operativa y la experiencia de compra al anticipar las necesidades de los clientes.</a:t>
            </a:r>
            <a:endParaRPr lang="es-ES" sz="3200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s-ES" sz="1800" b="1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Comparación con la Literatura</a:t>
            </a:r>
            <a:endParaRPr lang="es-ES" sz="3200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Los resultados coinciden con estudios previos que destacan la importancia de los productos de limpieza en la compra conjunta (</a:t>
            </a:r>
            <a:r>
              <a:rPr lang="es-E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Gensollen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2022). Aunque se utilizó </a:t>
            </a:r>
            <a:r>
              <a:rPr lang="es-E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Apriori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para combinaciones iniciales, FP-</a:t>
            </a:r>
            <a:r>
              <a:rPr lang="es-E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Growth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confirmó patrones más específicos, validando la efectividad de ambos algoritmos para este tipo de análisis.</a:t>
            </a:r>
            <a:endParaRPr lang="es-ES" sz="3200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s-ES" sz="1800" b="1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Limitaciones</a:t>
            </a:r>
            <a:endParaRPr lang="es-ES" sz="3200" b="0" dirty="0">
              <a:effectLst/>
            </a:endParaRPr>
          </a:p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Calidad de los Datos</a:t>
            </a:r>
          </a:p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Representatividad</a:t>
            </a:r>
          </a:p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Escalabilidad de los Algoritmos</a:t>
            </a:r>
          </a:p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" sz="18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ES" sz="1800" b="1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Futuras Líneas de Investigación</a:t>
            </a:r>
            <a:endParaRPr lang="es-ES" sz="3200" b="0" dirty="0">
              <a:effectLst/>
            </a:endParaRPr>
          </a:p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Integración de Análisis Predictivo</a:t>
            </a:r>
            <a:endParaRPr lang="es-E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Modelos de Recomendación Avanzados</a:t>
            </a:r>
            <a:endParaRPr lang="es-E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Datos </a:t>
            </a:r>
            <a:r>
              <a:rPr lang="es-ES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DemográficosAnálisis</a:t>
            </a: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Comparativo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sz="2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0002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DF1FBA-165F-72AF-13C9-F56308DA51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ECA3EF-F4B6-5812-3E63-0C0C278237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0906236-5952-E405-5DD5-BBB9B38DE0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1974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100" y="362320"/>
            <a:ext cx="11607800" cy="613336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9"/>
          <p:cNvSpPr/>
          <p:nvPr/>
        </p:nvSpPr>
        <p:spPr>
          <a:xfrm>
            <a:off x="0" y="1701800"/>
            <a:ext cx="12192000" cy="3454400"/>
          </a:xfrm>
          <a:prstGeom prst="rect">
            <a:avLst/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9"/>
          <p:cNvSpPr txBox="1"/>
          <p:nvPr/>
        </p:nvSpPr>
        <p:spPr>
          <a:xfrm>
            <a:off x="3202669" y="2967335"/>
            <a:ext cx="578666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60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Gracias</a:t>
            </a:r>
            <a:endParaRPr sz="6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2" name="Google Shape;282;p29">
            <a:hlinkClick r:id="rId4"/>
          </p:cNvPr>
          <p:cNvSpPr/>
          <p:nvPr/>
        </p:nvSpPr>
        <p:spPr>
          <a:xfrm>
            <a:off x="5118100" y="0"/>
            <a:ext cx="1955800" cy="994405"/>
          </a:xfrm>
          <a:prstGeom prst="rect">
            <a:avLst/>
          </a:prstGeom>
          <a:solidFill>
            <a:schemeClr val="dk2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3" name="Google Shape;283;p29" descr="Esta imagen es un icono que dice &quot;24Slides&quot;.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81650" y="345493"/>
            <a:ext cx="1028700" cy="293902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9"/>
          <p:cNvSpPr/>
          <p:nvPr/>
        </p:nvSpPr>
        <p:spPr>
          <a:xfrm>
            <a:off x="5118100" y="5863595"/>
            <a:ext cx="1955800" cy="994405"/>
          </a:xfrm>
          <a:prstGeom prst="rect">
            <a:avLst/>
          </a:prstGeom>
          <a:solidFill>
            <a:schemeClr val="dk2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</a:t>
            </a:fld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478484" y="1477557"/>
            <a:ext cx="10875300" cy="44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Abarrotes Selectos es una cadena de mini supermercados de bajo costo que ofrece productos de consumo inmediato. A pesar del crecimiento sostenido, la empresa sospecha que existe un potencial de ventas aún no explotado.Para identificar estas oportunidades, se ha llevado a cabo un análisis de canasta de mercado (Market Basket Analysis) utilizando técnicas de aprendizaje no supervisado. Este análisis busca responder las siguientes preguntas: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¿Cuáles son las combinaciones de productos que los clientes suelen comprar juntos?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¿Existen productos que, al ser promovidos conjuntamente, podrían aumentar el valor de las compras?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¿Podemos reorganizar la disposición de productos para incentivar la compra conjunta de ciertos artículos?"</a:t>
            </a:r>
            <a:endParaRPr/>
          </a:p>
        </p:txBody>
      </p:sp>
      <p:grpSp>
        <p:nvGrpSpPr>
          <p:cNvPr id="103" name="Google Shape;103;p14" descr="Esta imagen es un icono de un gráfico de barras. "/>
          <p:cNvGrpSpPr/>
          <p:nvPr/>
        </p:nvGrpSpPr>
        <p:grpSpPr>
          <a:xfrm>
            <a:off x="7283722" y="4934265"/>
            <a:ext cx="347679" cy="336153"/>
            <a:chOff x="4892675" y="2501900"/>
            <a:chExt cx="287338" cy="277813"/>
          </a:xfrm>
        </p:grpSpPr>
        <p:sp>
          <p:nvSpPr>
            <p:cNvPr id="104" name="Google Shape;104;p14"/>
            <p:cNvSpPr/>
            <p:nvPr/>
          </p:nvSpPr>
          <p:spPr>
            <a:xfrm>
              <a:off x="4924425" y="2501900"/>
              <a:ext cx="227013" cy="157163"/>
            </a:xfrm>
            <a:custGeom>
              <a:avLst/>
              <a:gdLst/>
              <a:ahLst/>
              <a:cxnLst/>
              <a:rect l="l" t="t" r="r" b="b"/>
              <a:pathLst>
                <a:path w="712" h="495" extrusionOk="0">
                  <a:moveTo>
                    <a:pt x="15" y="495"/>
                  </a:moveTo>
                  <a:lnTo>
                    <a:pt x="19" y="494"/>
                  </a:lnTo>
                  <a:lnTo>
                    <a:pt x="23" y="493"/>
                  </a:lnTo>
                  <a:lnTo>
                    <a:pt x="679" y="60"/>
                  </a:lnTo>
                  <a:lnTo>
                    <a:pt x="668" y="164"/>
                  </a:lnTo>
                  <a:lnTo>
                    <a:pt x="668" y="167"/>
                  </a:lnTo>
                  <a:lnTo>
                    <a:pt x="668" y="170"/>
                  </a:lnTo>
                  <a:lnTo>
                    <a:pt x="669" y="173"/>
                  </a:lnTo>
                  <a:lnTo>
                    <a:pt x="671" y="175"/>
                  </a:lnTo>
                  <a:lnTo>
                    <a:pt x="672" y="177"/>
                  </a:lnTo>
                  <a:lnTo>
                    <a:pt x="675" y="179"/>
                  </a:lnTo>
                  <a:lnTo>
                    <a:pt x="677" y="180"/>
                  </a:lnTo>
                  <a:lnTo>
                    <a:pt x="681" y="180"/>
                  </a:lnTo>
                  <a:lnTo>
                    <a:pt x="682" y="180"/>
                  </a:lnTo>
                  <a:lnTo>
                    <a:pt x="682" y="180"/>
                  </a:lnTo>
                  <a:lnTo>
                    <a:pt x="688" y="179"/>
                  </a:lnTo>
                  <a:lnTo>
                    <a:pt x="692" y="177"/>
                  </a:lnTo>
                  <a:lnTo>
                    <a:pt x="696" y="173"/>
                  </a:lnTo>
                  <a:lnTo>
                    <a:pt x="697" y="168"/>
                  </a:lnTo>
                  <a:lnTo>
                    <a:pt x="712" y="31"/>
                  </a:lnTo>
                  <a:lnTo>
                    <a:pt x="712" y="31"/>
                  </a:lnTo>
                  <a:lnTo>
                    <a:pt x="712" y="30"/>
                  </a:lnTo>
                  <a:lnTo>
                    <a:pt x="712" y="28"/>
                  </a:lnTo>
                  <a:lnTo>
                    <a:pt x="712" y="27"/>
                  </a:lnTo>
                  <a:lnTo>
                    <a:pt x="712" y="25"/>
                  </a:lnTo>
                  <a:lnTo>
                    <a:pt x="711" y="24"/>
                  </a:lnTo>
                  <a:lnTo>
                    <a:pt x="711" y="23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09" y="21"/>
                  </a:lnTo>
                  <a:lnTo>
                    <a:pt x="707" y="20"/>
                  </a:lnTo>
                  <a:lnTo>
                    <a:pt x="706" y="18"/>
                  </a:lnTo>
                  <a:lnTo>
                    <a:pt x="705" y="17"/>
                  </a:lnTo>
                  <a:lnTo>
                    <a:pt x="704" y="17"/>
                  </a:lnTo>
                  <a:lnTo>
                    <a:pt x="702" y="16"/>
                  </a:lnTo>
                  <a:lnTo>
                    <a:pt x="701" y="16"/>
                  </a:lnTo>
                  <a:lnTo>
                    <a:pt x="700" y="15"/>
                  </a:lnTo>
                  <a:lnTo>
                    <a:pt x="699" y="15"/>
                  </a:lnTo>
                  <a:lnTo>
                    <a:pt x="699" y="15"/>
                  </a:lnTo>
                  <a:lnTo>
                    <a:pt x="564" y="0"/>
                  </a:lnTo>
                  <a:lnTo>
                    <a:pt x="561" y="0"/>
                  </a:lnTo>
                  <a:lnTo>
                    <a:pt x="557" y="0"/>
                  </a:lnTo>
                  <a:lnTo>
                    <a:pt x="555" y="1"/>
                  </a:lnTo>
                  <a:lnTo>
                    <a:pt x="553" y="3"/>
                  </a:lnTo>
                  <a:lnTo>
                    <a:pt x="551" y="6"/>
                  </a:lnTo>
                  <a:lnTo>
                    <a:pt x="549" y="8"/>
                  </a:lnTo>
                  <a:lnTo>
                    <a:pt x="548" y="11"/>
                  </a:lnTo>
                  <a:lnTo>
                    <a:pt x="547" y="13"/>
                  </a:lnTo>
                  <a:lnTo>
                    <a:pt x="547" y="16"/>
                  </a:lnTo>
                  <a:lnTo>
                    <a:pt x="548" y="20"/>
                  </a:lnTo>
                  <a:lnTo>
                    <a:pt x="549" y="22"/>
                  </a:lnTo>
                  <a:lnTo>
                    <a:pt x="550" y="25"/>
                  </a:lnTo>
                  <a:lnTo>
                    <a:pt x="552" y="27"/>
                  </a:lnTo>
                  <a:lnTo>
                    <a:pt x="554" y="28"/>
                  </a:lnTo>
                  <a:lnTo>
                    <a:pt x="557" y="29"/>
                  </a:lnTo>
                  <a:lnTo>
                    <a:pt x="561" y="30"/>
                  </a:lnTo>
                  <a:lnTo>
                    <a:pt x="654" y="41"/>
                  </a:lnTo>
                  <a:lnTo>
                    <a:pt x="6" y="467"/>
                  </a:lnTo>
                  <a:lnTo>
                    <a:pt x="4" y="469"/>
                  </a:lnTo>
                  <a:lnTo>
                    <a:pt x="2" y="471"/>
                  </a:lnTo>
                  <a:lnTo>
                    <a:pt x="1" y="473"/>
                  </a:lnTo>
                  <a:lnTo>
                    <a:pt x="0" y="477"/>
                  </a:lnTo>
                  <a:lnTo>
                    <a:pt x="0" y="480"/>
                  </a:lnTo>
                  <a:lnTo>
                    <a:pt x="0" y="482"/>
                  </a:lnTo>
                  <a:lnTo>
                    <a:pt x="1" y="485"/>
                  </a:lnTo>
                  <a:lnTo>
                    <a:pt x="2" y="488"/>
                  </a:lnTo>
                  <a:lnTo>
                    <a:pt x="5" y="490"/>
                  </a:lnTo>
                  <a:lnTo>
                    <a:pt x="8" y="493"/>
                  </a:lnTo>
                  <a:lnTo>
                    <a:pt x="11" y="494"/>
                  </a:lnTo>
                  <a:lnTo>
                    <a:pt x="15" y="4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4892675" y="2587625"/>
              <a:ext cx="287338" cy="192088"/>
            </a:xfrm>
            <a:custGeom>
              <a:avLst/>
              <a:gdLst/>
              <a:ahLst/>
              <a:cxnLst/>
              <a:rect l="l" t="t" r="r" b="b"/>
              <a:pathLst>
                <a:path w="903" h="602" extrusionOk="0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2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9" y="5"/>
                  </a:lnTo>
                  <a:lnTo>
                    <a:pt x="835" y="3"/>
                  </a:lnTo>
                  <a:lnTo>
                    <a:pt x="833" y="2"/>
                  </a:lnTo>
                  <a:lnTo>
                    <a:pt x="830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5" y="7"/>
                  </a:lnTo>
                  <a:lnTo>
                    <a:pt x="693" y="9"/>
                  </a:lnTo>
                  <a:lnTo>
                    <a:pt x="693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166"/>
                  </a:lnTo>
                  <a:lnTo>
                    <a:pt x="632" y="163"/>
                  </a:lnTo>
                  <a:lnTo>
                    <a:pt x="630" y="159"/>
                  </a:lnTo>
                  <a:lnTo>
                    <a:pt x="629" y="157"/>
                  </a:lnTo>
                  <a:lnTo>
                    <a:pt x="627" y="155"/>
                  </a:lnTo>
                  <a:lnTo>
                    <a:pt x="625" y="153"/>
                  </a:lnTo>
                  <a:lnTo>
                    <a:pt x="623" y="152"/>
                  </a:lnTo>
                  <a:lnTo>
                    <a:pt x="620" y="151"/>
                  </a:lnTo>
                  <a:lnTo>
                    <a:pt x="617" y="151"/>
                  </a:lnTo>
                  <a:lnTo>
                    <a:pt x="496" y="151"/>
                  </a:lnTo>
                  <a:lnTo>
                    <a:pt x="493" y="151"/>
                  </a:lnTo>
                  <a:lnTo>
                    <a:pt x="490" y="152"/>
                  </a:lnTo>
                  <a:lnTo>
                    <a:pt x="488" y="153"/>
                  </a:lnTo>
                  <a:lnTo>
                    <a:pt x="486" y="155"/>
                  </a:lnTo>
                  <a:lnTo>
                    <a:pt x="484" y="157"/>
                  </a:lnTo>
                  <a:lnTo>
                    <a:pt x="482" y="159"/>
                  </a:lnTo>
                  <a:lnTo>
                    <a:pt x="481" y="163"/>
                  </a:lnTo>
                  <a:lnTo>
                    <a:pt x="481" y="16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316"/>
                  </a:lnTo>
                  <a:lnTo>
                    <a:pt x="420" y="313"/>
                  </a:lnTo>
                  <a:lnTo>
                    <a:pt x="420" y="311"/>
                  </a:lnTo>
                  <a:lnTo>
                    <a:pt x="418" y="307"/>
                  </a:lnTo>
                  <a:lnTo>
                    <a:pt x="417" y="305"/>
                  </a:lnTo>
                  <a:lnTo>
                    <a:pt x="414" y="304"/>
                  </a:lnTo>
                  <a:lnTo>
                    <a:pt x="412" y="302"/>
                  </a:lnTo>
                  <a:lnTo>
                    <a:pt x="408" y="302"/>
                  </a:lnTo>
                  <a:lnTo>
                    <a:pt x="406" y="301"/>
                  </a:lnTo>
                  <a:lnTo>
                    <a:pt x="285" y="301"/>
                  </a:lnTo>
                  <a:lnTo>
                    <a:pt x="283" y="302"/>
                  </a:lnTo>
                  <a:lnTo>
                    <a:pt x="280" y="302"/>
                  </a:lnTo>
                  <a:lnTo>
                    <a:pt x="278" y="304"/>
                  </a:lnTo>
                  <a:lnTo>
                    <a:pt x="274" y="305"/>
                  </a:lnTo>
                  <a:lnTo>
                    <a:pt x="273" y="307"/>
                  </a:lnTo>
                  <a:lnTo>
                    <a:pt x="271" y="311"/>
                  </a:lnTo>
                  <a:lnTo>
                    <a:pt x="271" y="313"/>
                  </a:lnTo>
                  <a:lnTo>
                    <a:pt x="270" y="316"/>
                  </a:lnTo>
                  <a:lnTo>
                    <a:pt x="270" y="572"/>
                  </a:lnTo>
                  <a:lnTo>
                    <a:pt x="210" y="572"/>
                  </a:lnTo>
                  <a:lnTo>
                    <a:pt x="210" y="467"/>
                  </a:lnTo>
                  <a:lnTo>
                    <a:pt x="210" y="464"/>
                  </a:lnTo>
                  <a:lnTo>
                    <a:pt x="209" y="461"/>
                  </a:lnTo>
                  <a:lnTo>
                    <a:pt x="208" y="459"/>
                  </a:lnTo>
                  <a:lnTo>
                    <a:pt x="206" y="457"/>
                  </a:lnTo>
                  <a:lnTo>
                    <a:pt x="204" y="454"/>
                  </a:lnTo>
                  <a:lnTo>
                    <a:pt x="201" y="453"/>
                  </a:lnTo>
                  <a:lnTo>
                    <a:pt x="198" y="452"/>
                  </a:lnTo>
                  <a:lnTo>
                    <a:pt x="195" y="452"/>
                  </a:lnTo>
                  <a:lnTo>
                    <a:pt x="75" y="452"/>
                  </a:lnTo>
                  <a:lnTo>
                    <a:pt x="72" y="452"/>
                  </a:lnTo>
                  <a:lnTo>
                    <a:pt x="69" y="453"/>
                  </a:lnTo>
                  <a:lnTo>
                    <a:pt x="66" y="454"/>
                  </a:lnTo>
                  <a:lnTo>
                    <a:pt x="64" y="457"/>
                  </a:lnTo>
                  <a:lnTo>
                    <a:pt x="62" y="459"/>
                  </a:lnTo>
                  <a:lnTo>
                    <a:pt x="61" y="461"/>
                  </a:lnTo>
                  <a:lnTo>
                    <a:pt x="60" y="464"/>
                  </a:lnTo>
                  <a:lnTo>
                    <a:pt x="60" y="467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2" y="572"/>
                  </a:lnTo>
                  <a:lnTo>
                    <a:pt x="8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2" y="579"/>
                  </a:lnTo>
                  <a:lnTo>
                    <a:pt x="1" y="581"/>
                  </a:lnTo>
                  <a:lnTo>
                    <a:pt x="0" y="584"/>
                  </a:lnTo>
                  <a:lnTo>
                    <a:pt x="0" y="587"/>
                  </a:lnTo>
                  <a:lnTo>
                    <a:pt x="0" y="591"/>
                  </a:lnTo>
                  <a:lnTo>
                    <a:pt x="1" y="593"/>
                  </a:lnTo>
                  <a:lnTo>
                    <a:pt x="2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8" y="601"/>
                  </a:lnTo>
                  <a:lnTo>
                    <a:pt x="12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5" y="602"/>
                  </a:lnTo>
                  <a:lnTo>
                    <a:pt x="285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3" y="601"/>
                  </a:lnTo>
                  <a:lnTo>
                    <a:pt x="896" y="600"/>
                  </a:lnTo>
                  <a:lnTo>
                    <a:pt x="899" y="598"/>
                  </a:lnTo>
                  <a:lnTo>
                    <a:pt x="900" y="596"/>
                  </a:lnTo>
                  <a:lnTo>
                    <a:pt x="902" y="593"/>
                  </a:lnTo>
                  <a:lnTo>
                    <a:pt x="902" y="591"/>
                  </a:lnTo>
                  <a:lnTo>
                    <a:pt x="903" y="587"/>
                  </a:lnTo>
                  <a:lnTo>
                    <a:pt x="902" y="584"/>
                  </a:lnTo>
                  <a:lnTo>
                    <a:pt x="902" y="581"/>
                  </a:lnTo>
                  <a:lnTo>
                    <a:pt x="900" y="579"/>
                  </a:lnTo>
                  <a:lnTo>
                    <a:pt x="899" y="577"/>
                  </a:lnTo>
                  <a:lnTo>
                    <a:pt x="896" y="575"/>
                  </a:lnTo>
                  <a:lnTo>
                    <a:pt x="893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" name="Google Shape;106;p14" descr="Esta imagen es un icono de un engranaje. "/>
          <p:cNvGrpSpPr/>
          <p:nvPr/>
        </p:nvGrpSpPr>
        <p:grpSpPr>
          <a:xfrm>
            <a:off x="4567322" y="4930423"/>
            <a:ext cx="334234" cy="343837"/>
            <a:chOff x="7048500" y="1387475"/>
            <a:chExt cx="276226" cy="284163"/>
          </a:xfrm>
        </p:grpSpPr>
        <p:sp>
          <p:nvSpPr>
            <p:cNvPr id="107" name="Google Shape;107;p14"/>
            <p:cNvSpPr/>
            <p:nvPr/>
          </p:nvSpPr>
          <p:spPr>
            <a:xfrm>
              <a:off x="7161213" y="1387475"/>
              <a:ext cx="163513" cy="160338"/>
            </a:xfrm>
            <a:custGeom>
              <a:avLst/>
              <a:gdLst/>
              <a:ahLst/>
              <a:cxnLst/>
              <a:rect l="l" t="t" r="r" b="b"/>
              <a:pathLst>
                <a:path w="512" h="506" extrusionOk="0">
                  <a:moveTo>
                    <a:pt x="256" y="350"/>
                  </a:moveTo>
                  <a:lnTo>
                    <a:pt x="246" y="348"/>
                  </a:lnTo>
                  <a:lnTo>
                    <a:pt x="238" y="347"/>
                  </a:lnTo>
                  <a:lnTo>
                    <a:pt x="229" y="345"/>
                  </a:lnTo>
                  <a:lnTo>
                    <a:pt x="221" y="342"/>
                  </a:lnTo>
                  <a:lnTo>
                    <a:pt x="213" y="338"/>
                  </a:lnTo>
                  <a:lnTo>
                    <a:pt x="206" y="334"/>
                  </a:lnTo>
                  <a:lnTo>
                    <a:pt x="198" y="328"/>
                  </a:lnTo>
                  <a:lnTo>
                    <a:pt x="192" y="323"/>
                  </a:lnTo>
                  <a:lnTo>
                    <a:pt x="187" y="316"/>
                  </a:lnTo>
                  <a:lnTo>
                    <a:pt x="181" y="310"/>
                  </a:lnTo>
                  <a:lnTo>
                    <a:pt x="177" y="302"/>
                  </a:lnTo>
                  <a:lnTo>
                    <a:pt x="173" y="294"/>
                  </a:lnTo>
                  <a:lnTo>
                    <a:pt x="169" y="286"/>
                  </a:lnTo>
                  <a:lnTo>
                    <a:pt x="167" y="278"/>
                  </a:lnTo>
                  <a:lnTo>
                    <a:pt x="166" y="268"/>
                  </a:lnTo>
                  <a:lnTo>
                    <a:pt x="165" y="260"/>
                  </a:lnTo>
                  <a:lnTo>
                    <a:pt x="166" y="250"/>
                  </a:lnTo>
                  <a:lnTo>
                    <a:pt x="167" y="240"/>
                  </a:lnTo>
                  <a:lnTo>
                    <a:pt x="169" y="232"/>
                  </a:lnTo>
                  <a:lnTo>
                    <a:pt x="173" y="223"/>
                  </a:lnTo>
                  <a:lnTo>
                    <a:pt x="177" y="216"/>
                  </a:lnTo>
                  <a:lnTo>
                    <a:pt x="181" y="208"/>
                  </a:lnTo>
                  <a:lnTo>
                    <a:pt x="187" y="201"/>
                  </a:lnTo>
                  <a:lnTo>
                    <a:pt x="192" y="194"/>
                  </a:lnTo>
                  <a:lnTo>
                    <a:pt x="198" y="189"/>
                  </a:lnTo>
                  <a:lnTo>
                    <a:pt x="206" y="184"/>
                  </a:lnTo>
                  <a:lnTo>
                    <a:pt x="213" y="179"/>
                  </a:lnTo>
                  <a:lnTo>
                    <a:pt x="221" y="175"/>
                  </a:lnTo>
                  <a:lnTo>
                    <a:pt x="229" y="172"/>
                  </a:lnTo>
                  <a:lnTo>
                    <a:pt x="238" y="170"/>
                  </a:lnTo>
                  <a:lnTo>
                    <a:pt x="246" y="169"/>
                  </a:lnTo>
                  <a:lnTo>
                    <a:pt x="256" y="168"/>
                  </a:lnTo>
                  <a:lnTo>
                    <a:pt x="265" y="169"/>
                  </a:lnTo>
                  <a:lnTo>
                    <a:pt x="274" y="170"/>
                  </a:lnTo>
                  <a:lnTo>
                    <a:pt x="283" y="172"/>
                  </a:lnTo>
                  <a:lnTo>
                    <a:pt x="291" y="175"/>
                  </a:lnTo>
                  <a:lnTo>
                    <a:pt x="299" y="179"/>
                  </a:lnTo>
                  <a:lnTo>
                    <a:pt x="306" y="184"/>
                  </a:lnTo>
                  <a:lnTo>
                    <a:pt x="314" y="189"/>
                  </a:lnTo>
                  <a:lnTo>
                    <a:pt x="320" y="194"/>
                  </a:lnTo>
                  <a:lnTo>
                    <a:pt x="326" y="201"/>
                  </a:lnTo>
                  <a:lnTo>
                    <a:pt x="331" y="208"/>
                  </a:lnTo>
                  <a:lnTo>
                    <a:pt x="335" y="216"/>
                  </a:lnTo>
                  <a:lnTo>
                    <a:pt x="340" y="223"/>
                  </a:lnTo>
                  <a:lnTo>
                    <a:pt x="343" y="232"/>
                  </a:lnTo>
                  <a:lnTo>
                    <a:pt x="345" y="240"/>
                  </a:lnTo>
                  <a:lnTo>
                    <a:pt x="346" y="250"/>
                  </a:lnTo>
                  <a:lnTo>
                    <a:pt x="346" y="260"/>
                  </a:lnTo>
                  <a:lnTo>
                    <a:pt x="346" y="268"/>
                  </a:lnTo>
                  <a:lnTo>
                    <a:pt x="345" y="278"/>
                  </a:lnTo>
                  <a:lnTo>
                    <a:pt x="343" y="286"/>
                  </a:lnTo>
                  <a:lnTo>
                    <a:pt x="340" y="294"/>
                  </a:lnTo>
                  <a:lnTo>
                    <a:pt x="335" y="302"/>
                  </a:lnTo>
                  <a:lnTo>
                    <a:pt x="331" y="310"/>
                  </a:lnTo>
                  <a:lnTo>
                    <a:pt x="326" y="316"/>
                  </a:lnTo>
                  <a:lnTo>
                    <a:pt x="320" y="323"/>
                  </a:lnTo>
                  <a:lnTo>
                    <a:pt x="314" y="328"/>
                  </a:lnTo>
                  <a:lnTo>
                    <a:pt x="306" y="334"/>
                  </a:lnTo>
                  <a:lnTo>
                    <a:pt x="299" y="338"/>
                  </a:lnTo>
                  <a:lnTo>
                    <a:pt x="291" y="342"/>
                  </a:lnTo>
                  <a:lnTo>
                    <a:pt x="283" y="345"/>
                  </a:lnTo>
                  <a:lnTo>
                    <a:pt x="274" y="347"/>
                  </a:lnTo>
                  <a:lnTo>
                    <a:pt x="265" y="348"/>
                  </a:lnTo>
                  <a:lnTo>
                    <a:pt x="256" y="350"/>
                  </a:lnTo>
                  <a:close/>
                  <a:moveTo>
                    <a:pt x="504" y="320"/>
                  </a:moveTo>
                  <a:lnTo>
                    <a:pt x="456" y="292"/>
                  </a:lnTo>
                  <a:lnTo>
                    <a:pt x="458" y="276"/>
                  </a:lnTo>
                  <a:lnTo>
                    <a:pt x="459" y="259"/>
                  </a:lnTo>
                  <a:lnTo>
                    <a:pt x="458" y="241"/>
                  </a:lnTo>
                  <a:lnTo>
                    <a:pt x="456" y="225"/>
                  </a:lnTo>
                  <a:lnTo>
                    <a:pt x="504" y="198"/>
                  </a:lnTo>
                  <a:lnTo>
                    <a:pt x="506" y="197"/>
                  </a:lnTo>
                  <a:lnTo>
                    <a:pt x="509" y="194"/>
                  </a:lnTo>
                  <a:lnTo>
                    <a:pt x="510" y="191"/>
                  </a:lnTo>
                  <a:lnTo>
                    <a:pt x="511" y="189"/>
                  </a:lnTo>
                  <a:lnTo>
                    <a:pt x="512" y="186"/>
                  </a:lnTo>
                  <a:lnTo>
                    <a:pt x="512" y="184"/>
                  </a:lnTo>
                  <a:lnTo>
                    <a:pt x="511" y="181"/>
                  </a:lnTo>
                  <a:lnTo>
                    <a:pt x="510" y="178"/>
                  </a:lnTo>
                  <a:lnTo>
                    <a:pt x="453" y="80"/>
                  </a:lnTo>
                  <a:lnTo>
                    <a:pt x="449" y="76"/>
                  </a:lnTo>
                  <a:lnTo>
                    <a:pt x="443" y="72"/>
                  </a:lnTo>
                  <a:lnTo>
                    <a:pt x="438" y="72"/>
                  </a:lnTo>
                  <a:lnTo>
                    <a:pt x="433" y="74"/>
                  </a:lnTo>
                  <a:lnTo>
                    <a:pt x="387" y="102"/>
                  </a:lnTo>
                  <a:lnTo>
                    <a:pt x="376" y="94"/>
                  </a:lnTo>
                  <a:lnTo>
                    <a:pt x="363" y="85"/>
                  </a:lnTo>
                  <a:lnTo>
                    <a:pt x="348" y="78"/>
                  </a:lnTo>
                  <a:lnTo>
                    <a:pt x="332" y="69"/>
                  </a:lnTo>
                  <a:lnTo>
                    <a:pt x="332" y="14"/>
                  </a:lnTo>
                  <a:lnTo>
                    <a:pt x="332" y="10"/>
                  </a:lnTo>
                  <a:lnTo>
                    <a:pt x="331" y="8"/>
                  </a:lnTo>
                  <a:lnTo>
                    <a:pt x="330" y="5"/>
                  </a:lnTo>
                  <a:lnTo>
                    <a:pt x="328" y="3"/>
                  </a:lnTo>
                  <a:lnTo>
                    <a:pt x="326" y="2"/>
                  </a:lnTo>
                  <a:lnTo>
                    <a:pt x="322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4" y="0"/>
                  </a:lnTo>
                  <a:lnTo>
                    <a:pt x="200" y="0"/>
                  </a:lnTo>
                  <a:lnTo>
                    <a:pt x="198" y="1"/>
                  </a:lnTo>
                  <a:lnTo>
                    <a:pt x="195" y="2"/>
                  </a:lnTo>
                  <a:lnTo>
                    <a:pt x="193" y="3"/>
                  </a:lnTo>
                  <a:lnTo>
                    <a:pt x="192" y="5"/>
                  </a:lnTo>
                  <a:lnTo>
                    <a:pt x="190" y="8"/>
                  </a:lnTo>
                  <a:lnTo>
                    <a:pt x="190" y="10"/>
                  </a:lnTo>
                  <a:lnTo>
                    <a:pt x="189" y="14"/>
                  </a:lnTo>
                  <a:lnTo>
                    <a:pt x="189" y="68"/>
                  </a:lnTo>
                  <a:lnTo>
                    <a:pt x="179" y="71"/>
                  </a:lnTo>
                  <a:lnTo>
                    <a:pt x="169" y="75"/>
                  </a:lnTo>
                  <a:lnTo>
                    <a:pt x="162" y="78"/>
                  </a:lnTo>
                  <a:lnTo>
                    <a:pt x="154" y="82"/>
                  </a:lnTo>
                  <a:lnTo>
                    <a:pt x="141" y="92"/>
                  </a:lnTo>
                  <a:lnTo>
                    <a:pt x="129" y="102"/>
                  </a:lnTo>
                  <a:lnTo>
                    <a:pt x="81" y="74"/>
                  </a:lnTo>
                  <a:lnTo>
                    <a:pt x="75" y="72"/>
                  </a:lnTo>
                  <a:lnTo>
                    <a:pt x="69" y="74"/>
                  </a:lnTo>
                  <a:lnTo>
                    <a:pt x="67" y="74"/>
                  </a:lnTo>
                  <a:lnTo>
                    <a:pt x="65" y="76"/>
                  </a:lnTo>
                  <a:lnTo>
                    <a:pt x="62" y="78"/>
                  </a:lnTo>
                  <a:lnTo>
                    <a:pt x="60" y="80"/>
                  </a:lnTo>
                  <a:lnTo>
                    <a:pt x="3" y="177"/>
                  </a:lnTo>
                  <a:lnTo>
                    <a:pt x="1" y="184"/>
                  </a:lnTo>
                  <a:lnTo>
                    <a:pt x="1" y="189"/>
                  </a:lnTo>
                  <a:lnTo>
                    <a:pt x="3" y="192"/>
                  </a:lnTo>
                  <a:lnTo>
                    <a:pt x="4" y="194"/>
                  </a:lnTo>
                  <a:lnTo>
                    <a:pt x="6" y="197"/>
                  </a:lnTo>
                  <a:lnTo>
                    <a:pt x="9" y="198"/>
                  </a:lnTo>
                  <a:lnTo>
                    <a:pt x="56" y="225"/>
                  </a:lnTo>
                  <a:lnTo>
                    <a:pt x="54" y="241"/>
                  </a:lnTo>
                  <a:lnTo>
                    <a:pt x="53" y="259"/>
                  </a:lnTo>
                  <a:lnTo>
                    <a:pt x="53" y="276"/>
                  </a:lnTo>
                  <a:lnTo>
                    <a:pt x="55" y="292"/>
                  </a:lnTo>
                  <a:lnTo>
                    <a:pt x="8" y="320"/>
                  </a:lnTo>
                  <a:lnTo>
                    <a:pt x="4" y="324"/>
                  </a:lnTo>
                  <a:lnTo>
                    <a:pt x="1" y="328"/>
                  </a:lnTo>
                  <a:lnTo>
                    <a:pt x="0" y="331"/>
                  </a:lnTo>
                  <a:lnTo>
                    <a:pt x="0" y="335"/>
                  </a:lnTo>
                  <a:lnTo>
                    <a:pt x="1" y="338"/>
                  </a:lnTo>
                  <a:lnTo>
                    <a:pt x="3" y="340"/>
                  </a:lnTo>
                  <a:lnTo>
                    <a:pt x="59" y="437"/>
                  </a:lnTo>
                  <a:lnTo>
                    <a:pt x="60" y="439"/>
                  </a:lnTo>
                  <a:lnTo>
                    <a:pt x="62" y="442"/>
                  </a:lnTo>
                  <a:lnTo>
                    <a:pt x="66" y="444"/>
                  </a:lnTo>
                  <a:lnTo>
                    <a:pt x="68" y="445"/>
                  </a:lnTo>
                  <a:lnTo>
                    <a:pt x="71" y="446"/>
                  </a:lnTo>
                  <a:lnTo>
                    <a:pt x="73" y="445"/>
                  </a:lnTo>
                  <a:lnTo>
                    <a:pt x="76" y="445"/>
                  </a:lnTo>
                  <a:lnTo>
                    <a:pt x="80" y="444"/>
                  </a:lnTo>
                  <a:lnTo>
                    <a:pt x="129" y="416"/>
                  </a:lnTo>
                  <a:lnTo>
                    <a:pt x="141" y="427"/>
                  </a:lnTo>
                  <a:lnTo>
                    <a:pt x="154" y="435"/>
                  </a:lnTo>
                  <a:lnTo>
                    <a:pt x="162" y="439"/>
                  </a:lnTo>
                  <a:lnTo>
                    <a:pt x="169" y="444"/>
                  </a:lnTo>
                  <a:lnTo>
                    <a:pt x="179" y="447"/>
                  </a:lnTo>
                  <a:lnTo>
                    <a:pt x="189" y="451"/>
                  </a:lnTo>
                  <a:lnTo>
                    <a:pt x="189" y="491"/>
                  </a:lnTo>
                  <a:lnTo>
                    <a:pt x="190" y="494"/>
                  </a:lnTo>
                  <a:lnTo>
                    <a:pt x="190" y="497"/>
                  </a:lnTo>
                  <a:lnTo>
                    <a:pt x="192" y="499"/>
                  </a:lnTo>
                  <a:lnTo>
                    <a:pt x="193" y="501"/>
                  </a:lnTo>
                  <a:lnTo>
                    <a:pt x="195" y="504"/>
                  </a:lnTo>
                  <a:lnTo>
                    <a:pt x="198" y="505"/>
                  </a:lnTo>
                  <a:lnTo>
                    <a:pt x="200" y="506"/>
                  </a:lnTo>
                  <a:lnTo>
                    <a:pt x="204" y="506"/>
                  </a:lnTo>
                  <a:lnTo>
                    <a:pt x="317" y="506"/>
                  </a:lnTo>
                  <a:lnTo>
                    <a:pt x="320" y="506"/>
                  </a:lnTo>
                  <a:lnTo>
                    <a:pt x="322" y="505"/>
                  </a:lnTo>
                  <a:lnTo>
                    <a:pt x="326" y="504"/>
                  </a:lnTo>
                  <a:lnTo>
                    <a:pt x="328" y="501"/>
                  </a:lnTo>
                  <a:lnTo>
                    <a:pt x="330" y="499"/>
                  </a:lnTo>
                  <a:lnTo>
                    <a:pt x="331" y="497"/>
                  </a:lnTo>
                  <a:lnTo>
                    <a:pt x="332" y="494"/>
                  </a:lnTo>
                  <a:lnTo>
                    <a:pt x="332" y="491"/>
                  </a:lnTo>
                  <a:lnTo>
                    <a:pt x="332" y="448"/>
                  </a:lnTo>
                  <a:lnTo>
                    <a:pt x="348" y="439"/>
                  </a:lnTo>
                  <a:lnTo>
                    <a:pt x="363" y="432"/>
                  </a:lnTo>
                  <a:lnTo>
                    <a:pt x="376" y="424"/>
                  </a:lnTo>
                  <a:lnTo>
                    <a:pt x="387" y="416"/>
                  </a:lnTo>
                  <a:lnTo>
                    <a:pt x="433" y="444"/>
                  </a:lnTo>
                  <a:lnTo>
                    <a:pt x="435" y="445"/>
                  </a:lnTo>
                  <a:lnTo>
                    <a:pt x="438" y="445"/>
                  </a:lnTo>
                  <a:lnTo>
                    <a:pt x="441" y="446"/>
                  </a:lnTo>
                  <a:lnTo>
                    <a:pt x="443" y="445"/>
                  </a:lnTo>
                  <a:lnTo>
                    <a:pt x="447" y="444"/>
                  </a:lnTo>
                  <a:lnTo>
                    <a:pt x="449" y="443"/>
                  </a:lnTo>
                  <a:lnTo>
                    <a:pt x="451" y="440"/>
                  </a:lnTo>
                  <a:lnTo>
                    <a:pt x="453" y="437"/>
                  </a:lnTo>
                  <a:lnTo>
                    <a:pt x="510" y="340"/>
                  </a:lnTo>
                  <a:lnTo>
                    <a:pt x="511" y="338"/>
                  </a:lnTo>
                  <a:lnTo>
                    <a:pt x="512" y="335"/>
                  </a:lnTo>
                  <a:lnTo>
                    <a:pt x="512" y="331"/>
                  </a:lnTo>
                  <a:lnTo>
                    <a:pt x="511" y="328"/>
                  </a:lnTo>
                  <a:lnTo>
                    <a:pt x="510" y="326"/>
                  </a:lnTo>
                  <a:lnTo>
                    <a:pt x="509" y="323"/>
                  </a:lnTo>
                  <a:lnTo>
                    <a:pt x="506" y="321"/>
                  </a:lnTo>
                  <a:lnTo>
                    <a:pt x="504" y="32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7048500" y="1509713"/>
              <a:ext cx="161925" cy="161925"/>
            </a:xfrm>
            <a:custGeom>
              <a:avLst/>
              <a:gdLst/>
              <a:ahLst/>
              <a:cxnLst/>
              <a:rect l="l" t="t" r="r" b="b"/>
              <a:pathLst>
                <a:path w="511" h="509" extrusionOk="0">
                  <a:moveTo>
                    <a:pt x="256" y="339"/>
                  </a:moveTo>
                  <a:lnTo>
                    <a:pt x="246" y="338"/>
                  </a:lnTo>
                  <a:lnTo>
                    <a:pt x="237" y="337"/>
                  </a:lnTo>
                  <a:lnTo>
                    <a:pt x="229" y="335"/>
                  </a:lnTo>
                  <a:lnTo>
                    <a:pt x="220" y="332"/>
                  </a:lnTo>
                  <a:lnTo>
                    <a:pt x="213" y="328"/>
                  </a:lnTo>
                  <a:lnTo>
                    <a:pt x="205" y="323"/>
                  </a:lnTo>
                  <a:lnTo>
                    <a:pt x="198" y="319"/>
                  </a:lnTo>
                  <a:lnTo>
                    <a:pt x="191" y="312"/>
                  </a:lnTo>
                  <a:lnTo>
                    <a:pt x="186" y="306"/>
                  </a:lnTo>
                  <a:lnTo>
                    <a:pt x="181" y="300"/>
                  </a:lnTo>
                  <a:lnTo>
                    <a:pt x="176" y="292"/>
                  </a:lnTo>
                  <a:lnTo>
                    <a:pt x="172" y="284"/>
                  </a:lnTo>
                  <a:lnTo>
                    <a:pt x="169" y="276"/>
                  </a:lnTo>
                  <a:lnTo>
                    <a:pt x="167" y="267"/>
                  </a:lnTo>
                  <a:lnTo>
                    <a:pt x="166" y="258"/>
                  </a:lnTo>
                  <a:lnTo>
                    <a:pt x="166" y="249"/>
                  </a:lnTo>
                  <a:lnTo>
                    <a:pt x="166" y="240"/>
                  </a:lnTo>
                  <a:lnTo>
                    <a:pt x="167" y="231"/>
                  </a:lnTo>
                  <a:lnTo>
                    <a:pt x="169" y="223"/>
                  </a:lnTo>
                  <a:lnTo>
                    <a:pt x="172" y="214"/>
                  </a:lnTo>
                  <a:lnTo>
                    <a:pt x="176" y="206"/>
                  </a:lnTo>
                  <a:lnTo>
                    <a:pt x="181" y="199"/>
                  </a:lnTo>
                  <a:lnTo>
                    <a:pt x="186" y="191"/>
                  </a:lnTo>
                  <a:lnTo>
                    <a:pt x="191" y="185"/>
                  </a:lnTo>
                  <a:lnTo>
                    <a:pt x="198" y="179"/>
                  </a:lnTo>
                  <a:lnTo>
                    <a:pt x="205" y="173"/>
                  </a:lnTo>
                  <a:lnTo>
                    <a:pt x="213" y="169"/>
                  </a:lnTo>
                  <a:lnTo>
                    <a:pt x="220" y="165"/>
                  </a:lnTo>
                  <a:lnTo>
                    <a:pt x="229" y="163"/>
                  </a:lnTo>
                  <a:lnTo>
                    <a:pt x="237" y="159"/>
                  </a:lnTo>
                  <a:lnTo>
                    <a:pt x="246" y="158"/>
                  </a:lnTo>
                  <a:lnTo>
                    <a:pt x="256" y="158"/>
                  </a:lnTo>
                  <a:lnTo>
                    <a:pt x="265" y="158"/>
                  </a:lnTo>
                  <a:lnTo>
                    <a:pt x="274" y="159"/>
                  </a:lnTo>
                  <a:lnTo>
                    <a:pt x="282" y="163"/>
                  </a:lnTo>
                  <a:lnTo>
                    <a:pt x="291" y="165"/>
                  </a:lnTo>
                  <a:lnTo>
                    <a:pt x="298" y="169"/>
                  </a:lnTo>
                  <a:lnTo>
                    <a:pt x="306" y="173"/>
                  </a:lnTo>
                  <a:lnTo>
                    <a:pt x="313" y="179"/>
                  </a:lnTo>
                  <a:lnTo>
                    <a:pt x="320" y="185"/>
                  </a:lnTo>
                  <a:lnTo>
                    <a:pt x="325" y="191"/>
                  </a:lnTo>
                  <a:lnTo>
                    <a:pt x="331" y="199"/>
                  </a:lnTo>
                  <a:lnTo>
                    <a:pt x="335" y="206"/>
                  </a:lnTo>
                  <a:lnTo>
                    <a:pt x="339" y="214"/>
                  </a:lnTo>
                  <a:lnTo>
                    <a:pt x="342" y="223"/>
                  </a:lnTo>
                  <a:lnTo>
                    <a:pt x="344" y="231"/>
                  </a:lnTo>
                  <a:lnTo>
                    <a:pt x="346" y="240"/>
                  </a:lnTo>
                  <a:lnTo>
                    <a:pt x="347" y="249"/>
                  </a:lnTo>
                  <a:lnTo>
                    <a:pt x="346" y="258"/>
                  </a:lnTo>
                  <a:lnTo>
                    <a:pt x="344" y="267"/>
                  </a:lnTo>
                  <a:lnTo>
                    <a:pt x="342" y="276"/>
                  </a:lnTo>
                  <a:lnTo>
                    <a:pt x="339" y="284"/>
                  </a:lnTo>
                  <a:lnTo>
                    <a:pt x="335" y="292"/>
                  </a:lnTo>
                  <a:lnTo>
                    <a:pt x="331" y="300"/>
                  </a:lnTo>
                  <a:lnTo>
                    <a:pt x="325" y="306"/>
                  </a:lnTo>
                  <a:lnTo>
                    <a:pt x="320" y="312"/>
                  </a:lnTo>
                  <a:lnTo>
                    <a:pt x="313" y="319"/>
                  </a:lnTo>
                  <a:lnTo>
                    <a:pt x="306" y="323"/>
                  </a:lnTo>
                  <a:lnTo>
                    <a:pt x="298" y="328"/>
                  </a:lnTo>
                  <a:lnTo>
                    <a:pt x="291" y="332"/>
                  </a:lnTo>
                  <a:lnTo>
                    <a:pt x="282" y="335"/>
                  </a:lnTo>
                  <a:lnTo>
                    <a:pt x="274" y="337"/>
                  </a:lnTo>
                  <a:lnTo>
                    <a:pt x="265" y="338"/>
                  </a:lnTo>
                  <a:lnTo>
                    <a:pt x="256" y="339"/>
                  </a:lnTo>
                  <a:close/>
                  <a:moveTo>
                    <a:pt x="510" y="179"/>
                  </a:moveTo>
                  <a:lnTo>
                    <a:pt x="511" y="177"/>
                  </a:lnTo>
                  <a:lnTo>
                    <a:pt x="511" y="173"/>
                  </a:lnTo>
                  <a:lnTo>
                    <a:pt x="510" y="171"/>
                  </a:lnTo>
                  <a:lnTo>
                    <a:pt x="509" y="168"/>
                  </a:lnTo>
                  <a:lnTo>
                    <a:pt x="453" y="70"/>
                  </a:lnTo>
                  <a:lnTo>
                    <a:pt x="450" y="67"/>
                  </a:lnTo>
                  <a:lnTo>
                    <a:pt x="448" y="65"/>
                  </a:lnTo>
                  <a:lnTo>
                    <a:pt x="446" y="64"/>
                  </a:lnTo>
                  <a:lnTo>
                    <a:pt x="443" y="64"/>
                  </a:lnTo>
                  <a:lnTo>
                    <a:pt x="441" y="63"/>
                  </a:lnTo>
                  <a:lnTo>
                    <a:pt x="438" y="63"/>
                  </a:lnTo>
                  <a:lnTo>
                    <a:pt x="434" y="63"/>
                  </a:lnTo>
                  <a:lnTo>
                    <a:pt x="432" y="65"/>
                  </a:lnTo>
                  <a:lnTo>
                    <a:pt x="386" y="92"/>
                  </a:lnTo>
                  <a:lnTo>
                    <a:pt x="375" y="83"/>
                  </a:lnTo>
                  <a:lnTo>
                    <a:pt x="363" y="75"/>
                  </a:lnTo>
                  <a:lnTo>
                    <a:pt x="348" y="67"/>
                  </a:lnTo>
                  <a:lnTo>
                    <a:pt x="332" y="59"/>
                  </a:lnTo>
                  <a:lnTo>
                    <a:pt x="332" y="14"/>
                  </a:lnTo>
                  <a:lnTo>
                    <a:pt x="332" y="12"/>
                  </a:lnTo>
                  <a:lnTo>
                    <a:pt x="331" y="9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3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3" y="0"/>
                  </a:lnTo>
                  <a:lnTo>
                    <a:pt x="201" y="0"/>
                  </a:lnTo>
                  <a:lnTo>
                    <a:pt x="198" y="1"/>
                  </a:lnTo>
                  <a:lnTo>
                    <a:pt x="196" y="2"/>
                  </a:lnTo>
                  <a:lnTo>
                    <a:pt x="194" y="4"/>
                  </a:lnTo>
                  <a:lnTo>
                    <a:pt x="191" y="6"/>
                  </a:lnTo>
                  <a:lnTo>
                    <a:pt x="190" y="9"/>
                  </a:lnTo>
                  <a:lnTo>
                    <a:pt x="189" y="12"/>
                  </a:lnTo>
                  <a:lnTo>
                    <a:pt x="188" y="14"/>
                  </a:lnTo>
                  <a:lnTo>
                    <a:pt x="188" y="58"/>
                  </a:lnTo>
                  <a:lnTo>
                    <a:pt x="179" y="61"/>
                  </a:lnTo>
                  <a:lnTo>
                    <a:pt x="170" y="64"/>
                  </a:lnTo>
                  <a:lnTo>
                    <a:pt x="161" y="68"/>
                  </a:lnTo>
                  <a:lnTo>
                    <a:pt x="154" y="72"/>
                  </a:lnTo>
                  <a:lnTo>
                    <a:pt x="141" y="81"/>
                  </a:lnTo>
                  <a:lnTo>
                    <a:pt x="128" y="92"/>
                  </a:lnTo>
                  <a:lnTo>
                    <a:pt x="80" y="64"/>
                  </a:lnTo>
                  <a:lnTo>
                    <a:pt x="75" y="62"/>
                  </a:lnTo>
                  <a:lnTo>
                    <a:pt x="68" y="63"/>
                  </a:lnTo>
                  <a:lnTo>
                    <a:pt x="66" y="64"/>
                  </a:lnTo>
                  <a:lnTo>
                    <a:pt x="64" y="65"/>
                  </a:lnTo>
                  <a:lnTo>
                    <a:pt x="62" y="67"/>
                  </a:lnTo>
                  <a:lnTo>
                    <a:pt x="60" y="70"/>
                  </a:lnTo>
                  <a:lnTo>
                    <a:pt x="3" y="168"/>
                  </a:lnTo>
                  <a:lnTo>
                    <a:pt x="2" y="171"/>
                  </a:lnTo>
                  <a:lnTo>
                    <a:pt x="1" y="173"/>
                  </a:lnTo>
                  <a:lnTo>
                    <a:pt x="1" y="177"/>
                  </a:lnTo>
                  <a:lnTo>
                    <a:pt x="1" y="179"/>
                  </a:lnTo>
                  <a:lnTo>
                    <a:pt x="2" y="182"/>
                  </a:lnTo>
                  <a:lnTo>
                    <a:pt x="4" y="184"/>
                  </a:lnTo>
                  <a:lnTo>
                    <a:pt x="5" y="186"/>
                  </a:lnTo>
                  <a:lnTo>
                    <a:pt x="8" y="188"/>
                  </a:lnTo>
                  <a:lnTo>
                    <a:pt x="56" y="216"/>
                  </a:lnTo>
                  <a:lnTo>
                    <a:pt x="53" y="233"/>
                  </a:lnTo>
                  <a:lnTo>
                    <a:pt x="52" y="249"/>
                  </a:lnTo>
                  <a:lnTo>
                    <a:pt x="53" y="265"/>
                  </a:lnTo>
                  <a:lnTo>
                    <a:pt x="56" y="282"/>
                  </a:lnTo>
                  <a:lnTo>
                    <a:pt x="7" y="309"/>
                  </a:lnTo>
                  <a:lnTo>
                    <a:pt x="5" y="311"/>
                  </a:lnTo>
                  <a:lnTo>
                    <a:pt x="3" y="313"/>
                  </a:lnTo>
                  <a:lnTo>
                    <a:pt x="2" y="317"/>
                  </a:lnTo>
                  <a:lnTo>
                    <a:pt x="1" y="320"/>
                  </a:lnTo>
                  <a:lnTo>
                    <a:pt x="0" y="322"/>
                  </a:lnTo>
                  <a:lnTo>
                    <a:pt x="0" y="324"/>
                  </a:lnTo>
                  <a:lnTo>
                    <a:pt x="1" y="327"/>
                  </a:lnTo>
                  <a:lnTo>
                    <a:pt x="2" y="330"/>
                  </a:lnTo>
                  <a:lnTo>
                    <a:pt x="59" y="429"/>
                  </a:lnTo>
                  <a:lnTo>
                    <a:pt x="63" y="432"/>
                  </a:lnTo>
                  <a:lnTo>
                    <a:pt x="67" y="434"/>
                  </a:lnTo>
                  <a:lnTo>
                    <a:pt x="71" y="435"/>
                  </a:lnTo>
                  <a:lnTo>
                    <a:pt x="74" y="435"/>
                  </a:lnTo>
                  <a:lnTo>
                    <a:pt x="76" y="434"/>
                  </a:lnTo>
                  <a:lnTo>
                    <a:pt x="79" y="433"/>
                  </a:lnTo>
                  <a:lnTo>
                    <a:pt x="128" y="407"/>
                  </a:lnTo>
                  <a:lnTo>
                    <a:pt x="140" y="416"/>
                  </a:lnTo>
                  <a:lnTo>
                    <a:pt x="154" y="426"/>
                  </a:lnTo>
                  <a:lnTo>
                    <a:pt x="161" y="430"/>
                  </a:lnTo>
                  <a:lnTo>
                    <a:pt x="169" y="434"/>
                  </a:lnTo>
                  <a:lnTo>
                    <a:pt x="179" y="438"/>
                  </a:lnTo>
                  <a:lnTo>
                    <a:pt x="188" y="441"/>
                  </a:lnTo>
                  <a:lnTo>
                    <a:pt x="188" y="494"/>
                  </a:lnTo>
                  <a:lnTo>
                    <a:pt x="189" y="497"/>
                  </a:lnTo>
                  <a:lnTo>
                    <a:pt x="190" y="500"/>
                  </a:lnTo>
                  <a:lnTo>
                    <a:pt x="191" y="503"/>
                  </a:lnTo>
                  <a:lnTo>
                    <a:pt x="194" y="505"/>
                  </a:lnTo>
                  <a:lnTo>
                    <a:pt x="196" y="507"/>
                  </a:lnTo>
                  <a:lnTo>
                    <a:pt x="198" y="508"/>
                  </a:lnTo>
                  <a:lnTo>
                    <a:pt x="201" y="509"/>
                  </a:lnTo>
                  <a:lnTo>
                    <a:pt x="203" y="509"/>
                  </a:lnTo>
                  <a:lnTo>
                    <a:pt x="317" y="509"/>
                  </a:lnTo>
                  <a:lnTo>
                    <a:pt x="320" y="509"/>
                  </a:lnTo>
                  <a:lnTo>
                    <a:pt x="323" y="508"/>
                  </a:lnTo>
                  <a:lnTo>
                    <a:pt x="325" y="507"/>
                  </a:lnTo>
                  <a:lnTo>
                    <a:pt x="327" y="505"/>
                  </a:lnTo>
                  <a:lnTo>
                    <a:pt x="329" y="503"/>
                  </a:lnTo>
                  <a:lnTo>
                    <a:pt x="331" y="500"/>
                  </a:lnTo>
                  <a:lnTo>
                    <a:pt x="332" y="497"/>
                  </a:lnTo>
                  <a:lnTo>
                    <a:pt x="332" y="494"/>
                  </a:lnTo>
                  <a:lnTo>
                    <a:pt x="332" y="439"/>
                  </a:lnTo>
                  <a:lnTo>
                    <a:pt x="348" y="431"/>
                  </a:lnTo>
                  <a:lnTo>
                    <a:pt x="363" y="423"/>
                  </a:lnTo>
                  <a:lnTo>
                    <a:pt x="375" y="414"/>
                  </a:lnTo>
                  <a:lnTo>
                    <a:pt x="387" y="407"/>
                  </a:lnTo>
                  <a:lnTo>
                    <a:pt x="432" y="433"/>
                  </a:lnTo>
                  <a:lnTo>
                    <a:pt x="434" y="434"/>
                  </a:lnTo>
                  <a:lnTo>
                    <a:pt x="438" y="435"/>
                  </a:lnTo>
                  <a:lnTo>
                    <a:pt x="441" y="435"/>
                  </a:lnTo>
                  <a:lnTo>
                    <a:pt x="443" y="434"/>
                  </a:lnTo>
                  <a:lnTo>
                    <a:pt x="446" y="434"/>
                  </a:lnTo>
                  <a:lnTo>
                    <a:pt x="448" y="432"/>
                  </a:lnTo>
                  <a:lnTo>
                    <a:pt x="450" y="431"/>
                  </a:lnTo>
                  <a:lnTo>
                    <a:pt x="453" y="429"/>
                  </a:lnTo>
                  <a:lnTo>
                    <a:pt x="509" y="330"/>
                  </a:lnTo>
                  <a:lnTo>
                    <a:pt x="510" y="327"/>
                  </a:lnTo>
                  <a:lnTo>
                    <a:pt x="511" y="324"/>
                  </a:lnTo>
                  <a:lnTo>
                    <a:pt x="511" y="322"/>
                  </a:lnTo>
                  <a:lnTo>
                    <a:pt x="510" y="320"/>
                  </a:lnTo>
                  <a:lnTo>
                    <a:pt x="508" y="313"/>
                  </a:lnTo>
                  <a:lnTo>
                    <a:pt x="504" y="309"/>
                  </a:lnTo>
                  <a:lnTo>
                    <a:pt x="457" y="282"/>
                  </a:lnTo>
                  <a:lnTo>
                    <a:pt x="459" y="265"/>
                  </a:lnTo>
                  <a:lnTo>
                    <a:pt x="459" y="249"/>
                  </a:lnTo>
                  <a:lnTo>
                    <a:pt x="459" y="233"/>
                  </a:lnTo>
                  <a:lnTo>
                    <a:pt x="457" y="216"/>
                  </a:lnTo>
                  <a:lnTo>
                    <a:pt x="504" y="188"/>
                  </a:lnTo>
                  <a:lnTo>
                    <a:pt x="506" y="186"/>
                  </a:lnTo>
                  <a:lnTo>
                    <a:pt x="508" y="184"/>
                  </a:lnTo>
                  <a:lnTo>
                    <a:pt x="509" y="182"/>
                  </a:lnTo>
                  <a:lnTo>
                    <a:pt x="510" y="17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9" name="Google Shape;109;p14"/>
          <p:cNvSpPr txBox="1"/>
          <p:nvPr/>
        </p:nvSpPr>
        <p:spPr>
          <a:xfrm>
            <a:off x="1284044" y="522646"/>
            <a:ext cx="9264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Introducción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5"/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</a:t>
            </a:fld>
            <a:endParaRPr/>
          </a:p>
        </p:txBody>
      </p:sp>
      <p:sp>
        <p:nvSpPr>
          <p:cNvPr id="118" name="Google Shape;118;p15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Objetivos del estudio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9" name="Google Shape;11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48289" y="2795098"/>
            <a:ext cx="3051611" cy="2288708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 txBox="1"/>
          <p:nvPr/>
        </p:nvSpPr>
        <p:spPr>
          <a:xfrm>
            <a:off x="478485" y="1477557"/>
            <a:ext cx="8965500" cy="44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Este estudio se realizó con los siguientes objetivos estratégicos: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s-E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Maximización de ingresos: </a:t>
            </a: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Identificar las combinaciones de productos más compradas para crear promociones que incentiven compras adicionales.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s-E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Optimización del layout del minimarket: </a:t>
            </a: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Mejorar la disposición de productos para facilitar la compra conjunta y aumentar ventas por impulso.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s-E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 de la satisfacción del cliente: </a:t>
            </a: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Ofrecer una experiencia de compra más fluida, anticipando necesidades y preferencias para aumentar la fidelización.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724850" y="5987175"/>
            <a:ext cx="8719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Referencias a estudios previos que sustentan el análisis, como los de </a:t>
            </a:r>
            <a:r>
              <a:rPr lang="es-ES" sz="16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Gensollen (2022)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el uso de Big Data en supermercados europeos y </a:t>
            </a:r>
            <a:r>
              <a:rPr lang="es-ES" sz="16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Atencio Manyari et al. (2022)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supermercados de Perú,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6"/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4</a:t>
            </a:fld>
            <a:endParaRPr/>
          </a:p>
        </p:txBody>
      </p:sp>
      <p:sp>
        <p:nvSpPr>
          <p:cNvPr id="130" name="Google Shape;130;p16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Descripción de los datos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584200" y="953690"/>
            <a:ext cx="11023500" cy="58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base de datos de Abarrotes Selectos incluye 152.781 registros distribuidos en 39.123 transacciones, las variables principales que se tienen son: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Variables principales: 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Fecha: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Indica la fecha de la venta (formato AAAA-MM-DD).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Código de factura: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Identificador único de cada transacción.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Monto total a pagar: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Cantidad total de la factura.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Cantidad de ítems: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Número de productos comprados en la transacción.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Familia, categoría y subcategoría: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Clasificación jerárquica de los productos, que permite analizar el comportamiento de compra a diferentes niveles de detalle.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Código de producto: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Identificador único de cada producto.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Venta bruta y venta neta del producto: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Valor antes y después de aplicar descuentos.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9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Descripcion general: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✔"/>
            </a:pP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Productos únicos: 1.086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✔"/>
            </a:pP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Familias únicas: 12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✔"/>
            </a:pP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Categorías únicas: 31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✔"/>
            </a:pP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Subcategorías únicas: 185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✔"/>
            </a:pP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Promedio de productos por transacción: 3.9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5</a:t>
            </a:fld>
            <a:endParaRPr/>
          </a:p>
        </p:txBody>
      </p:sp>
      <p:sp>
        <p:nvSpPr>
          <p:cNvPr id="140" name="Google Shape;140;p17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Selección de variables para el análisis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1" name="Google Shape;141;p17"/>
          <p:cNvSpPr txBox="1"/>
          <p:nvPr/>
        </p:nvSpPr>
        <p:spPr>
          <a:xfrm>
            <a:off x="576677" y="1184925"/>
            <a:ext cx="10777200" cy="45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latin typeface="Calibri"/>
                <a:ea typeface="Calibri"/>
                <a:cs typeface="Calibri"/>
                <a:sym typeface="Calibri"/>
              </a:rPr>
              <a:t>Se eligieron dos variables clave para el análisis de canasta: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just" rtl="0">
              <a:spcBef>
                <a:spcPts val="0"/>
              </a:spcBef>
              <a:spcAft>
                <a:spcPts val="0"/>
              </a:spcAft>
              <a:buSzPts val="1900"/>
              <a:buFont typeface="Calibri"/>
              <a:buChar char="●"/>
            </a:pPr>
            <a:r>
              <a:rPr lang="es-ES" sz="1900" b="1">
                <a:latin typeface="Calibri"/>
                <a:ea typeface="Calibri"/>
                <a:cs typeface="Calibri"/>
                <a:sym typeface="Calibri"/>
              </a:rPr>
              <a:t>Código de factura: </a:t>
            </a:r>
            <a:r>
              <a:rPr lang="es-ES" sz="1900">
                <a:latin typeface="Calibri"/>
                <a:ea typeface="Calibri"/>
                <a:cs typeface="Calibri"/>
                <a:sym typeface="Calibri"/>
              </a:rPr>
              <a:t>Agrupa los productos comprados juntos en una misma transacción. Es fundamental para identificar las combinaciones de productos en el análisis de asociación.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9250" algn="just" rtl="0">
              <a:spcBef>
                <a:spcPts val="0"/>
              </a:spcBef>
              <a:spcAft>
                <a:spcPts val="0"/>
              </a:spcAft>
              <a:buSzPts val="1900"/>
              <a:buFont typeface="Calibri"/>
              <a:buChar char="●"/>
            </a:pPr>
            <a:r>
              <a:rPr lang="es-ES" sz="1900" b="1">
                <a:latin typeface="Calibri"/>
                <a:ea typeface="Calibri"/>
                <a:cs typeface="Calibri"/>
                <a:sym typeface="Calibri"/>
              </a:rPr>
              <a:t>Subcategoría del producto: </a:t>
            </a:r>
            <a:r>
              <a:rPr lang="es-ES" sz="1900">
                <a:latin typeface="Calibri"/>
                <a:ea typeface="Calibri"/>
                <a:cs typeface="Calibri"/>
                <a:sym typeface="Calibri"/>
              </a:rPr>
              <a:t>Proporciona una visión más general que el código de producto, lo que permite identificar patrones de compra entre tipos de productos, en lugar de productos específicos.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900">
                <a:latin typeface="Calibri"/>
                <a:ea typeface="Calibri"/>
                <a:cs typeface="Calibri"/>
                <a:sym typeface="Calibri"/>
              </a:rPr>
              <a:t>Esta selección simplifica el análisis y reduce la complejidad al enfocarse en grupos de productos relacionados. Además, las tendencias generales son más estables que las asociaciones específicas entre productos individuales.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900">
                <a:latin typeface="Calibri"/>
                <a:ea typeface="Calibri"/>
                <a:cs typeface="Calibri"/>
                <a:sym typeface="Calibri"/>
              </a:rPr>
              <a:t>Esto permite a Abarrotes Selectos aplicar los resultados en estrategias de marketing y optimización de layout con mayor facilidad.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8"/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6</a:t>
            </a:fld>
            <a:endParaRPr/>
          </a:p>
        </p:txBody>
      </p:sp>
      <p:sp>
        <p:nvSpPr>
          <p:cNvPr id="150" name="Google Shape;150;p18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Frecuencia de productos y subcategorías</a:t>
            </a:r>
            <a:endParaRPr sz="32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1" name="Google Shape;151;p18"/>
          <p:cNvSpPr txBox="1"/>
          <p:nvPr/>
        </p:nvSpPr>
        <p:spPr>
          <a:xfrm>
            <a:off x="576683" y="1184930"/>
            <a:ext cx="4894970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tabla siguiente muestra los 10 productos más vendidos. Los productos identificados con códigos como 'Q' y 'B2' destacan por ser los más comprados:</a:t>
            </a:r>
            <a:endParaRPr/>
          </a:p>
        </p:txBody>
      </p:sp>
      <p:graphicFrame>
        <p:nvGraphicFramePr>
          <p:cNvPr id="152" name="Google Shape;152;p18"/>
          <p:cNvGraphicFramePr/>
          <p:nvPr/>
        </p:nvGraphicFramePr>
        <p:xfrm>
          <a:off x="2450517" y="294770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{813EFD52-73CC-4C04-974D-6E2448902549}</a:tableStyleId>
              </a:tblPr>
              <a:tblGrid>
                <a:gridCol w="619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3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0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Código producto</a:t>
                      </a:r>
                      <a:endParaRPr sz="1800" u="none" strike="noStrike" cap="none"/>
                    </a:p>
                  </a:txBody>
                  <a:tcPr marL="91450" marR="9145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Frecuencia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Frecuencia relativa 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3,971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2.60%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B2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3,710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2.43%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3,215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2.10%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2,825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1.85%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N38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2,786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1.82%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2,183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1.43%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S3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1,937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1.27%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1,806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1.18%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T4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1,373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0.90%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Y8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1,364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0.89%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Otros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127,611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83.53%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53" name="Google Shape;153;p18"/>
          <p:cNvSpPr/>
          <p:nvPr/>
        </p:nvSpPr>
        <p:spPr>
          <a:xfrm>
            <a:off x="2409825" y="5725226"/>
            <a:ext cx="234315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Tabla 2. Frecuencia de productos. Top 10. </a:t>
            </a:r>
            <a:endParaRPr sz="110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54" name="Google Shape;154;p18"/>
          <p:cNvGraphicFramePr/>
          <p:nvPr/>
        </p:nvGraphicFramePr>
        <p:xfrm>
          <a:off x="7617890" y="268543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{813EFD52-73CC-4C04-974D-6E2448902549}</a:tableStyleId>
              </a:tblPr>
              <a:tblGrid>
                <a:gridCol w="95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/>
                        <a:t>Subcategoría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Frecuencia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Frecuencia relativa 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Tissue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10,622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6.95%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Otros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7,355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4.81%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Detergentes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6,387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4.18%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Empaques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5,627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3.68%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Leches Larga Vida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4,579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3.00%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Jabonería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4,115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2.69%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Oral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3,689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2.41%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Cuidado De Prendas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3,659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2.39%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Lavaplatos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3,476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2.28%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Familiar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3,452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2.26%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Otros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99,820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65,34%</a:t>
                      </a:r>
                      <a:endParaRPr sz="1800" u="none" strike="noStrike" cap="none"/>
                    </a:p>
                  </a:txBody>
                  <a:tcPr marL="25400" marR="25400" marT="25400" marB="25400" anchor="b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55" name="Google Shape;155;p18"/>
          <p:cNvSpPr/>
          <p:nvPr/>
        </p:nvSpPr>
        <p:spPr>
          <a:xfrm>
            <a:off x="7617890" y="5639459"/>
            <a:ext cx="3119284" cy="538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Tabla 3. Frecuencia de subcategorías. Top 10. </a:t>
            </a:r>
            <a:endParaRPr sz="110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6458830" y="1184930"/>
            <a:ext cx="4895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tabla siguiente muestra la frecuencia de subcategorías más vendidas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7</a:t>
            </a:fld>
            <a:endParaRPr/>
          </a:p>
        </p:txBody>
      </p:sp>
      <p:sp>
        <p:nvSpPr>
          <p:cNvPr id="165" name="Google Shape;165;p19"/>
          <p:cNvSpPr txBox="1"/>
          <p:nvPr/>
        </p:nvSpPr>
        <p:spPr>
          <a:xfrm>
            <a:off x="1463904" y="292101"/>
            <a:ext cx="9264193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Preprocesamiento de datos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584207" y="966055"/>
            <a:ext cx="10453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creó una matriz binaria de transacciones y productos. Cada fila representa una transacción y cada columna una subcategoría de producto. Esto permite analizar la ocurrencia de productos</a:t>
            </a:r>
            <a:endParaRPr sz="1100"/>
          </a:p>
        </p:txBody>
      </p:sp>
      <p:sp>
        <p:nvSpPr>
          <p:cNvPr id="167" name="Google Shape;167;p19"/>
          <p:cNvSpPr/>
          <p:nvPr/>
        </p:nvSpPr>
        <p:spPr>
          <a:xfrm>
            <a:off x="2962275" y="5689787"/>
            <a:ext cx="75201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Figura 1. Muestra de la base de datos utilizada para el análisis de canasta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62275" y="1794056"/>
            <a:ext cx="6724649" cy="389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/>
          <p:nvPr/>
        </p:nvSpPr>
        <p:spPr>
          <a:xfrm>
            <a:off x="771900" y="6184900"/>
            <a:ext cx="10648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2100">
                <a:latin typeface="Calibri"/>
                <a:ea typeface="Calibri"/>
                <a:cs typeface="Calibri"/>
                <a:sym typeface="Calibri"/>
              </a:rPr>
              <a:t>Este formato fue necesario para aplicar los algoritmos Apriori y FP-Growth, ya que permite identificar combinaciones de productos comprados juntos en diferentes transacciones.</a:t>
            </a:r>
            <a:endParaRPr sz="210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200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8</a:t>
            </a:fld>
            <a:endParaRPr/>
          </a:p>
        </p:txBody>
      </p:sp>
      <p:sp>
        <p:nvSpPr>
          <p:cNvPr id="178" name="Google Shape;178;p20"/>
          <p:cNvSpPr txBox="1"/>
          <p:nvPr/>
        </p:nvSpPr>
        <p:spPr>
          <a:xfrm>
            <a:off x="1463904" y="292101"/>
            <a:ext cx="926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Algoritmos utilizados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9" name="Google Shape;179;p20"/>
          <p:cNvSpPr txBox="1"/>
          <p:nvPr/>
        </p:nvSpPr>
        <p:spPr>
          <a:xfrm>
            <a:off x="341400" y="784700"/>
            <a:ext cx="11266500" cy="54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Apriori:</a:t>
            </a:r>
            <a:endParaRPr sz="19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 un algoritmo introducido por </a:t>
            </a:r>
            <a:r>
              <a:rPr lang="es-ES" sz="19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Agrawal y Srikant (1994)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que identifica patrones frecuentes generando itemsets a partir de productos que se compran juntos, este algoritmo funciona de manera iterativa: genera itemsets frecuentes y filtra aquellos que no cumplen con el soporte mínimo.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Luego, genera </a:t>
            </a: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reglas de asociación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para identificar relaciones como </a:t>
            </a:r>
            <a:r>
              <a:rPr lang="es-ES" sz="19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→ B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(cuando se compra A, también se compra B).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FP-Growth:</a:t>
            </a:r>
            <a:endParaRPr sz="19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Introducido por </a:t>
            </a:r>
            <a:r>
              <a:rPr lang="es-ES" sz="19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 et al. (2000)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este algoritmo mejora la eficiencia de Apriori al evitar la generación de candidatos. Construye un árbol FP (Frequent Pattern Tree) que permite encontrar patrones frecuentes de manera directa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Comparación:</a:t>
            </a:r>
            <a:r>
              <a:rPr lang="es-E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Mientras que Apriori es más fácil de interpretar y aplicar a conjuntos de datos medianos, FP-Growth es más eficiente para grandes volúmenes de datos.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/>
          <p:nvPr/>
        </p:nvSpPr>
        <p:spPr>
          <a:xfrm>
            <a:off x="11607800" y="0"/>
            <a:ext cx="584100" cy="58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0" y="6273800"/>
            <a:ext cx="584100" cy="58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9</a:t>
            </a:fld>
            <a:endParaRPr/>
          </a:p>
        </p:txBody>
      </p:sp>
      <p:sp>
        <p:nvSpPr>
          <p:cNvPr id="188" name="Google Shape;188;p21"/>
          <p:cNvSpPr txBox="1"/>
          <p:nvPr/>
        </p:nvSpPr>
        <p:spPr>
          <a:xfrm>
            <a:off x="1463904" y="292101"/>
            <a:ext cx="92643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Métricas de evaluación de las reglas de asociación</a:t>
            </a:r>
            <a:endParaRPr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21"/>
          <p:cNvSpPr txBox="1"/>
          <p:nvPr/>
        </p:nvSpPr>
        <p:spPr>
          <a:xfrm>
            <a:off x="341400" y="1623300"/>
            <a:ext cx="11266500" cy="6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McD color sc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31737"/>
      </a:accent1>
      <a:accent2>
        <a:srgbClr val="FFC427"/>
      </a:accent2>
      <a:accent3>
        <a:srgbClr val="B4D78E"/>
      </a:accent3>
      <a:accent4>
        <a:srgbClr val="749CD3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2016</Words>
  <Application>Microsoft Office PowerPoint</Application>
  <PresentationFormat>Panorámica</PresentationFormat>
  <Paragraphs>257</Paragraphs>
  <Slides>19</Slides>
  <Notes>18</Notes>
  <HiddenSlides>0</HiddenSlides>
  <MMClips>3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Calibri</vt:lpstr>
      <vt:lpstr>Century Gothic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Juan Mogollon</cp:lastModifiedBy>
  <cp:revision>1</cp:revision>
  <dcterms:modified xsi:type="dcterms:W3CDTF">2024-09-26T05:12:40Z</dcterms:modified>
</cp:coreProperties>
</file>